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sldIdLst>
    <p:sldId id="256" r:id="rId2"/>
    <p:sldId id="262" r:id="rId3"/>
    <p:sldId id="263" r:id="rId4"/>
    <p:sldId id="259" r:id="rId5"/>
    <p:sldId id="264" r:id="rId6"/>
    <p:sldId id="261" r:id="rId7"/>
    <p:sldId id="327" r:id="rId8"/>
    <p:sldId id="265" r:id="rId9"/>
    <p:sldId id="269" r:id="rId10"/>
    <p:sldId id="326" r:id="rId11"/>
    <p:sldId id="328" r:id="rId12"/>
    <p:sldId id="271" r:id="rId13"/>
    <p:sldId id="329" r:id="rId14"/>
    <p:sldId id="330" r:id="rId15"/>
    <p:sldId id="331" r:id="rId16"/>
    <p:sldId id="266" r:id="rId17"/>
    <p:sldId id="333" r:id="rId18"/>
    <p:sldId id="297" r:id="rId19"/>
    <p:sldId id="273" r:id="rId20"/>
    <p:sldId id="274" r:id="rId21"/>
    <p:sldId id="275" r:id="rId22"/>
    <p:sldId id="335" r:id="rId23"/>
    <p:sldId id="276" r:id="rId24"/>
    <p:sldId id="277" r:id="rId25"/>
    <p:sldId id="278" r:id="rId26"/>
    <p:sldId id="279" r:id="rId27"/>
    <p:sldId id="334" r:id="rId28"/>
    <p:sldId id="280" r:id="rId29"/>
    <p:sldId id="281" r:id="rId30"/>
    <p:sldId id="282" r:id="rId31"/>
    <p:sldId id="284" r:id="rId32"/>
    <p:sldId id="286" r:id="rId33"/>
    <p:sldId id="285" r:id="rId34"/>
    <p:sldId id="287" r:id="rId35"/>
    <p:sldId id="288" r:id="rId36"/>
    <p:sldId id="336" r:id="rId37"/>
    <p:sldId id="290" r:id="rId38"/>
    <p:sldId id="291" r:id="rId39"/>
    <p:sldId id="292" r:id="rId40"/>
    <p:sldId id="294" r:id="rId41"/>
    <p:sldId id="324" r:id="rId42"/>
    <p:sldId id="337" r:id="rId43"/>
    <p:sldId id="338" r:id="rId44"/>
    <p:sldId id="339" r:id="rId45"/>
    <p:sldId id="295" r:id="rId46"/>
    <p:sldId id="298" r:id="rId47"/>
    <p:sldId id="301" r:id="rId48"/>
    <p:sldId id="302" r:id="rId49"/>
    <p:sldId id="310" r:id="rId50"/>
    <p:sldId id="309" r:id="rId51"/>
    <p:sldId id="307" r:id="rId52"/>
    <p:sldId id="312" r:id="rId53"/>
    <p:sldId id="313" r:id="rId54"/>
    <p:sldId id="315" r:id="rId55"/>
    <p:sldId id="316" r:id="rId56"/>
    <p:sldId id="340" r:id="rId57"/>
    <p:sldId id="318" r:id="rId58"/>
    <p:sldId id="319" r:id="rId59"/>
    <p:sldId id="320" r:id="rId60"/>
    <p:sldId id="272" r:id="rId61"/>
    <p:sldId id="341" r:id="rId62"/>
    <p:sldId id="343" r:id="rId63"/>
    <p:sldId id="344" r:id="rId64"/>
    <p:sldId id="257" r:id="rId65"/>
    <p:sldId id="345" r:id="rId66"/>
    <p:sldId id="268" r:id="rId67"/>
    <p:sldId id="325" r:id="rId68"/>
    <p:sldId id="29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h7wIMDxpQ/uX3h6n2xbhg==" hashData="tD6t1uK4jLQPSn6rHGSszAXOXq5AAUBRV77+sURwFwdDmls53e/IksPvZBqEgYOfn920rvcIH8IcNXxvhXOl2w=="/>
  <p:extLst>
    <p:ext uri="{521415D9-36F7-43E2-AB2F-B90AF26B5E84}">
      <p14:sectionLst xmlns:p14="http://schemas.microsoft.com/office/powerpoint/2010/main">
        <p14:section name="Intro" id="{BFC53FAC-D6F3-EB4C-9408-97F35B4CAF4E}">
          <p14:sldIdLst>
            <p14:sldId id="256"/>
            <p14:sldId id="262"/>
          </p14:sldIdLst>
        </p14:section>
        <p14:section name="What could go wrong?" id="{2D0548CC-D172-6D4A-9DDC-30809596DF2E}">
          <p14:sldIdLst>
            <p14:sldId id="263"/>
            <p14:sldId id="259"/>
            <p14:sldId id="264"/>
            <p14:sldId id="261"/>
            <p14:sldId id="327"/>
            <p14:sldId id="265"/>
            <p14:sldId id="269"/>
            <p14:sldId id="326"/>
            <p14:sldId id="328"/>
            <p14:sldId id="271"/>
            <p14:sldId id="329"/>
            <p14:sldId id="330"/>
            <p14:sldId id="331"/>
            <p14:sldId id="266"/>
            <p14:sldId id="333"/>
            <p14:sldId id="297"/>
          </p14:sldIdLst>
        </p14:section>
        <p14:section name="Ziming paper" id="{289FD8EE-64FD-4B4F-AAEC-2DC22AEAF630}">
          <p14:sldIdLst>
            <p14:sldId id="273"/>
            <p14:sldId id="274"/>
            <p14:sldId id="275"/>
            <p14:sldId id="335"/>
            <p14:sldId id="276"/>
            <p14:sldId id="277"/>
            <p14:sldId id="278"/>
            <p14:sldId id="279"/>
            <p14:sldId id="334"/>
            <p14:sldId id="280"/>
            <p14:sldId id="281"/>
            <p14:sldId id="282"/>
            <p14:sldId id="284"/>
            <p14:sldId id="286"/>
            <p14:sldId id="285"/>
            <p14:sldId id="287"/>
            <p14:sldId id="288"/>
            <p14:sldId id="336"/>
            <p14:sldId id="290"/>
            <p14:sldId id="291"/>
            <p14:sldId id="292"/>
            <p14:sldId id="294"/>
          </p14:sldIdLst>
        </p14:section>
        <p14:section name="Data poisoning paper" id="{A8960A6C-CC32-C949-A3C7-DC88CB8864CE}">
          <p14:sldIdLst>
            <p14:sldId id="324"/>
            <p14:sldId id="337"/>
            <p14:sldId id="338"/>
            <p14:sldId id="339"/>
            <p14:sldId id="295"/>
            <p14:sldId id="298"/>
            <p14:sldId id="301"/>
            <p14:sldId id="302"/>
            <p14:sldId id="310"/>
            <p14:sldId id="309"/>
            <p14:sldId id="307"/>
            <p14:sldId id="312"/>
            <p14:sldId id="313"/>
            <p14:sldId id="315"/>
            <p14:sldId id="316"/>
            <p14:sldId id="340"/>
            <p14:sldId id="318"/>
            <p14:sldId id="319"/>
            <p14:sldId id="320"/>
          </p14:sldIdLst>
        </p14:section>
        <p14:section name="What more to do?" id="{05A99D58-F3F5-474A-A1B9-C4E60353DD5A}">
          <p14:sldIdLst>
            <p14:sldId id="272"/>
            <p14:sldId id="341"/>
            <p14:sldId id="343"/>
            <p14:sldId id="344"/>
            <p14:sldId id="257"/>
            <p14:sldId id="345"/>
            <p14:sldId id="268"/>
            <p14:sldId id="325"/>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1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8"/>
    <p:restoredTop sz="89941"/>
  </p:normalViewPr>
  <p:slideViewPr>
    <p:cSldViewPr snapToGrid="0">
      <p:cViewPr varScale="1">
        <p:scale>
          <a:sx n="101" d="100"/>
          <a:sy n="101" d="100"/>
        </p:scale>
        <p:origin x="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DAD23-D02A-7F43-AF45-58B7898A173A}"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GB"/>
        </a:p>
      </dgm:t>
    </dgm:pt>
    <dgm:pt modelId="{7CF5C95D-C27F-DF4A-A828-E1B00ECA9C59}">
      <dgm:prSet phldrT="[Text]" custT="1"/>
      <dgm:spPr>
        <a:solidFill>
          <a:srgbClr val="C51130"/>
        </a:solidFill>
      </dgm:spPr>
      <dgm:t>
        <a:bodyPr/>
        <a:lstStyle/>
        <a:p>
          <a:r>
            <a:rPr lang="en-GB" sz="1800" b="1" dirty="0">
              <a:latin typeface="Helvetica" pitchFamily="2" charset="0"/>
            </a:rPr>
            <a:t>Data Provenance Audit</a:t>
          </a:r>
        </a:p>
      </dgm:t>
    </dgm:pt>
    <dgm:pt modelId="{8C624D38-6AEE-9244-8C1F-E88E19A5C2B3}" type="parTrans" cxnId="{66D0C037-CF67-8345-B01E-0A7047F67968}">
      <dgm:prSet/>
      <dgm:spPr/>
      <dgm:t>
        <a:bodyPr/>
        <a:lstStyle/>
        <a:p>
          <a:endParaRPr lang="en-GB" sz="1800">
            <a:latin typeface="Helvetica" pitchFamily="2" charset="0"/>
          </a:endParaRPr>
        </a:p>
      </dgm:t>
    </dgm:pt>
    <dgm:pt modelId="{D73776DA-0B64-6D44-9F3D-2D29BC92CEDE}" type="sibTrans" cxnId="{66D0C037-CF67-8345-B01E-0A7047F67968}">
      <dgm:prSet/>
      <dgm:spPr/>
      <dgm:t>
        <a:bodyPr/>
        <a:lstStyle/>
        <a:p>
          <a:endParaRPr lang="en-GB" sz="1800">
            <a:latin typeface="Helvetica" pitchFamily="2" charset="0"/>
          </a:endParaRPr>
        </a:p>
      </dgm:t>
    </dgm:pt>
    <dgm:pt modelId="{01B19BF1-51F7-4D40-AB18-EEDBCA6EA5F9}">
      <dgm:prSet phldrT="[Text]" custT="1"/>
      <dgm:spPr/>
      <dgm:t>
        <a:bodyPr/>
        <a:lstStyle/>
        <a:p>
          <a:r>
            <a:rPr lang="en-GB" sz="1800" dirty="0">
              <a:latin typeface="Helvetica" pitchFamily="2" charset="0"/>
            </a:rPr>
            <a:t>Find citing paper</a:t>
          </a:r>
        </a:p>
      </dgm:t>
    </dgm:pt>
    <dgm:pt modelId="{BADD3142-ACE0-1645-88BB-74C02FFC1DBA}" type="parTrans" cxnId="{19FD43D4-BA36-4F49-A8C9-456B8F917223}">
      <dgm:prSet/>
      <dgm:spPr/>
      <dgm:t>
        <a:bodyPr/>
        <a:lstStyle/>
        <a:p>
          <a:endParaRPr lang="en-GB" sz="1800">
            <a:latin typeface="Helvetica" pitchFamily="2" charset="0"/>
          </a:endParaRPr>
        </a:p>
      </dgm:t>
    </dgm:pt>
    <dgm:pt modelId="{7C969A1E-A73D-B54B-ADFE-46F59F2710C6}" type="sibTrans" cxnId="{19FD43D4-BA36-4F49-A8C9-456B8F917223}">
      <dgm:prSet/>
      <dgm:spPr/>
      <dgm:t>
        <a:bodyPr/>
        <a:lstStyle/>
        <a:p>
          <a:endParaRPr lang="en-GB" sz="1800">
            <a:latin typeface="Helvetica" pitchFamily="2" charset="0"/>
          </a:endParaRPr>
        </a:p>
      </dgm:t>
    </dgm:pt>
    <dgm:pt modelId="{B840D621-FD9B-D643-AF57-7495B1990E1B}">
      <dgm:prSet phldrT="[Text]" custT="1"/>
      <dgm:spPr/>
      <dgm:t>
        <a:bodyPr/>
        <a:lstStyle/>
        <a:p>
          <a:r>
            <a:rPr lang="en-GB" sz="1800" dirty="0">
              <a:latin typeface="Helvetica" pitchFamily="2" charset="0"/>
            </a:rPr>
            <a:t>Measure social signals</a:t>
          </a:r>
        </a:p>
      </dgm:t>
    </dgm:pt>
    <dgm:pt modelId="{8E19E4C5-759A-504C-B459-2591BDD35D37}" type="parTrans" cxnId="{FECA5BCE-E2D0-2D47-A67A-0E713443A687}">
      <dgm:prSet/>
      <dgm:spPr/>
      <dgm:t>
        <a:bodyPr/>
        <a:lstStyle/>
        <a:p>
          <a:endParaRPr lang="en-GB" sz="1800">
            <a:latin typeface="Helvetica" pitchFamily="2" charset="0"/>
          </a:endParaRPr>
        </a:p>
      </dgm:t>
    </dgm:pt>
    <dgm:pt modelId="{E21A2A48-C1CC-5A4C-B680-8D59E9053FAD}" type="sibTrans" cxnId="{FECA5BCE-E2D0-2D47-A67A-0E713443A687}">
      <dgm:prSet/>
      <dgm:spPr/>
      <dgm:t>
        <a:bodyPr/>
        <a:lstStyle/>
        <a:p>
          <a:endParaRPr lang="en-GB" sz="1800">
            <a:latin typeface="Helvetica" pitchFamily="2" charset="0"/>
          </a:endParaRPr>
        </a:p>
      </dgm:t>
    </dgm:pt>
    <dgm:pt modelId="{01FD57EB-4E79-754E-8A56-AAD6E9CA26B2}">
      <dgm:prSet phldrT="[Text]" custT="1"/>
      <dgm:spPr/>
      <dgm:t>
        <a:bodyPr/>
        <a:lstStyle/>
        <a:p>
          <a:r>
            <a:rPr lang="en-GB" sz="1800" dirty="0">
              <a:latin typeface="Helvetica" pitchFamily="2" charset="0"/>
            </a:rPr>
            <a:t>Check statistical anomalies</a:t>
          </a:r>
        </a:p>
      </dgm:t>
    </dgm:pt>
    <dgm:pt modelId="{6BAC944B-D365-B84A-8B37-B7C625AA373C}" type="parTrans" cxnId="{E10B7534-32FF-C445-8252-8066C1590AA2}">
      <dgm:prSet/>
      <dgm:spPr/>
      <dgm:t>
        <a:bodyPr/>
        <a:lstStyle/>
        <a:p>
          <a:endParaRPr lang="en-GB" sz="1800">
            <a:latin typeface="Helvetica" pitchFamily="2" charset="0"/>
          </a:endParaRPr>
        </a:p>
      </dgm:t>
    </dgm:pt>
    <dgm:pt modelId="{CDD3F063-323B-4649-8193-CC0ED1D8B903}" type="sibTrans" cxnId="{E10B7534-32FF-C445-8252-8066C1590AA2}">
      <dgm:prSet/>
      <dgm:spPr/>
      <dgm:t>
        <a:bodyPr/>
        <a:lstStyle/>
        <a:p>
          <a:endParaRPr lang="en-GB" sz="1800">
            <a:latin typeface="Helvetica" pitchFamily="2" charset="0"/>
          </a:endParaRPr>
        </a:p>
      </dgm:t>
    </dgm:pt>
    <dgm:pt modelId="{C17981FD-B026-9E4E-8318-59027498E09C}">
      <dgm:prSet phldrT="[Text]" custT="1"/>
      <dgm:spPr/>
      <dgm:t>
        <a:bodyPr/>
        <a:lstStyle/>
        <a:p>
          <a:r>
            <a:rPr lang="en-GB" sz="1800" dirty="0">
              <a:latin typeface="Helvetica" pitchFamily="2" charset="0"/>
            </a:rPr>
            <a:t>Compare to related datasets</a:t>
          </a:r>
        </a:p>
      </dgm:t>
    </dgm:pt>
    <dgm:pt modelId="{632AD4F6-CC8A-9643-BAD8-DB8B99234347}" type="parTrans" cxnId="{6C9B3C55-BC5B-094A-9451-7B507D1A8AC1}">
      <dgm:prSet/>
      <dgm:spPr/>
      <dgm:t>
        <a:bodyPr/>
        <a:lstStyle/>
        <a:p>
          <a:endParaRPr lang="en-GB" sz="1800">
            <a:latin typeface="Helvetica" pitchFamily="2" charset="0"/>
          </a:endParaRPr>
        </a:p>
      </dgm:t>
    </dgm:pt>
    <dgm:pt modelId="{39BE4EB1-3544-7D4A-ADB6-D02781512CBE}" type="sibTrans" cxnId="{6C9B3C55-BC5B-094A-9451-7B507D1A8AC1}">
      <dgm:prSet/>
      <dgm:spPr/>
      <dgm:t>
        <a:bodyPr/>
        <a:lstStyle/>
        <a:p>
          <a:endParaRPr lang="en-GB" sz="1800">
            <a:latin typeface="Helvetica" pitchFamily="2" charset="0"/>
          </a:endParaRPr>
        </a:p>
      </dgm:t>
    </dgm:pt>
    <dgm:pt modelId="{01E17F92-66CD-A44D-9058-1374BEA6B6F1}">
      <dgm:prSet phldrT="[Text]" custT="1"/>
      <dgm:spPr/>
      <dgm:t>
        <a:bodyPr/>
        <a:lstStyle/>
        <a:p>
          <a:r>
            <a:rPr lang="en-GB" sz="1800" dirty="0">
              <a:latin typeface="Helvetica" pitchFamily="2" charset="0"/>
            </a:rPr>
            <a:t>Caution for poisoning</a:t>
          </a:r>
        </a:p>
      </dgm:t>
    </dgm:pt>
    <dgm:pt modelId="{43D444CD-7D9F-5A48-954B-F33CCE9E2046}" type="parTrans" cxnId="{3E4D4B5E-CD90-D743-B8D9-21CFEFA3A9B8}">
      <dgm:prSet/>
      <dgm:spPr/>
      <dgm:t>
        <a:bodyPr/>
        <a:lstStyle/>
        <a:p>
          <a:endParaRPr lang="en-GB" sz="1800">
            <a:latin typeface="Helvetica" pitchFamily="2" charset="0"/>
          </a:endParaRPr>
        </a:p>
      </dgm:t>
    </dgm:pt>
    <dgm:pt modelId="{0E92C7C2-7D3D-8740-A796-376C7E1727F9}" type="sibTrans" cxnId="{3E4D4B5E-CD90-D743-B8D9-21CFEFA3A9B8}">
      <dgm:prSet/>
      <dgm:spPr/>
      <dgm:t>
        <a:bodyPr/>
        <a:lstStyle/>
        <a:p>
          <a:endParaRPr lang="en-GB" sz="1800">
            <a:latin typeface="Helvetica" pitchFamily="2" charset="0"/>
          </a:endParaRPr>
        </a:p>
      </dgm:t>
    </dgm:pt>
    <dgm:pt modelId="{8FFDB8B6-C7F0-D84B-850B-B3EFAA28CB4D}" type="pres">
      <dgm:prSet presAssocID="{8C2DAD23-D02A-7F43-AF45-58B7898A173A}" presName="hierChild1" presStyleCnt="0">
        <dgm:presLayoutVars>
          <dgm:orgChart val="1"/>
          <dgm:chPref val="1"/>
          <dgm:dir/>
          <dgm:animOne val="branch"/>
          <dgm:animLvl val="lvl"/>
          <dgm:resizeHandles/>
        </dgm:presLayoutVars>
      </dgm:prSet>
      <dgm:spPr/>
    </dgm:pt>
    <dgm:pt modelId="{12FAAC06-08E7-AF4D-B1E1-01994AAC2359}" type="pres">
      <dgm:prSet presAssocID="{7CF5C95D-C27F-DF4A-A828-E1B00ECA9C59}" presName="hierRoot1" presStyleCnt="0">
        <dgm:presLayoutVars>
          <dgm:hierBranch val="init"/>
        </dgm:presLayoutVars>
      </dgm:prSet>
      <dgm:spPr/>
    </dgm:pt>
    <dgm:pt modelId="{9E82014D-A524-3542-9FFD-91CE8D43894D}" type="pres">
      <dgm:prSet presAssocID="{7CF5C95D-C27F-DF4A-A828-E1B00ECA9C59}" presName="rootComposite1" presStyleCnt="0"/>
      <dgm:spPr/>
    </dgm:pt>
    <dgm:pt modelId="{497582AE-3B95-434E-91E5-5EE3C5750F84}" type="pres">
      <dgm:prSet presAssocID="{7CF5C95D-C27F-DF4A-A828-E1B00ECA9C59}" presName="rootText1" presStyleLbl="node0" presStyleIdx="0" presStyleCnt="1">
        <dgm:presLayoutVars>
          <dgm:chPref val="3"/>
        </dgm:presLayoutVars>
      </dgm:prSet>
      <dgm:spPr/>
    </dgm:pt>
    <dgm:pt modelId="{58EFBDB5-FCEA-054F-9B9F-C2D6C7C59FE0}" type="pres">
      <dgm:prSet presAssocID="{7CF5C95D-C27F-DF4A-A828-E1B00ECA9C59}" presName="rootConnector1" presStyleLbl="node1" presStyleIdx="0" presStyleCnt="0"/>
      <dgm:spPr/>
    </dgm:pt>
    <dgm:pt modelId="{F2A16712-840F-DB43-B7DF-CCE58DF344D6}" type="pres">
      <dgm:prSet presAssocID="{7CF5C95D-C27F-DF4A-A828-E1B00ECA9C59}" presName="hierChild2" presStyleCnt="0"/>
      <dgm:spPr/>
    </dgm:pt>
    <dgm:pt modelId="{B0C6AE3F-CF12-EE4E-A0E8-0555D1A7FDCD}" type="pres">
      <dgm:prSet presAssocID="{BADD3142-ACE0-1645-88BB-74C02FFC1DBA}" presName="Name37" presStyleLbl="parChTrans1D2" presStyleIdx="0" presStyleCnt="5"/>
      <dgm:spPr/>
    </dgm:pt>
    <dgm:pt modelId="{69239911-3C42-DE4F-843A-8AE1B5A05D2B}" type="pres">
      <dgm:prSet presAssocID="{01B19BF1-51F7-4D40-AB18-EEDBCA6EA5F9}" presName="hierRoot2" presStyleCnt="0">
        <dgm:presLayoutVars>
          <dgm:hierBranch val="init"/>
        </dgm:presLayoutVars>
      </dgm:prSet>
      <dgm:spPr/>
    </dgm:pt>
    <dgm:pt modelId="{E7BA52E2-D497-5247-BB10-1A0644D1B1C4}" type="pres">
      <dgm:prSet presAssocID="{01B19BF1-51F7-4D40-AB18-EEDBCA6EA5F9}" presName="rootComposite" presStyleCnt="0"/>
      <dgm:spPr/>
    </dgm:pt>
    <dgm:pt modelId="{353E4474-8EB6-BA42-B0C8-B80D69146625}" type="pres">
      <dgm:prSet presAssocID="{01B19BF1-51F7-4D40-AB18-EEDBCA6EA5F9}" presName="rootText" presStyleLbl="node2" presStyleIdx="0" presStyleCnt="5">
        <dgm:presLayoutVars>
          <dgm:chPref val="3"/>
        </dgm:presLayoutVars>
      </dgm:prSet>
      <dgm:spPr/>
    </dgm:pt>
    <dgm:pt modelId="{50DBACD1-BF0D-0E41-A2D4-BDF163596CB5}" type="pres">
      <dgm:prSet presAssocID="{01B19BF1-51F7-4D40-AB18-EEDBCA6EA5F9}" presName="rootConnector" presStyleLbl="node2" presStyleIdx="0" presStyleCnt="5"/>
      <dgm:spPr/>
    </dgm:pt>
    <dgm:pt modelId="{D5F5AE3D-D633-2B4E-96E1-7B51DC338666}" type="pres">
      <dgm:prSet presAssocID="{01B19BF1-51F7-4D40-AB18-EEDBCA6EA5F9}" presName="hierChild4" presStyleCnt="0"/>
      <dgm:spPr/>
    </dgm:pt>
    <dgm:pt modelId="{BF648453-A6F2-4048-8358-0561C2781428}" type="pres">
      <dgm:prSet presAssocID="{01B19BF1-51F7-4D40-AB18-EEDBCA6EA5F9}" presName="hierChild5" presStyleCnt="0"/>
      <dgm:spPr/>
    </dgm:pt>
    <dgm:pt modelId="{C5A6FC17-9234-6846-B057-FC3412C6A0F1}" type="pres">
      <dgm:prSet presAssocID="{8E19E4C5-759A-504C-B459-2591BDD35D37}" presName="Name37" presStyleLbl="parChTrans1D2" presStyleIdx="1" presStyleCnt="5"/>
      <dgm:spPr/>
    </dgm:pt>
    <dgm:pt modelId="{EF88B302-66D9-B04D-8492-ED0879A463A8}" type="pres">
      <dgm:prSet presAssocID="{B840D621-FD9B-D643-AF57-7495B1990E1B}" presName="hierRoot2" presStyleCnt="0">
        <dgm:presLayoutVars>
          <dgm:hierBranch val="init"/>
        </dgm:presLayoutVars>
      </dgm:prSet>
      <dgm:spPr/>
    </dgm:pt>
    <dgm:pt modelId="{48BC1CE8-A2F5-074A-8B7A-D5548E8FA179}" type="pres">
      <dgm:prSet presAssocID="{B840D621-FD9B-D643-AF57-7495B1990E1B}" presName="rootComposite" presStyleCnt="0"/>
      <dgm:spPr/>
    </dgm:pt>
    <dgm:pt modelId="{775E21C5-6619-1441-848D-90D909095965}" type="pres">
      <dgm:prSet presAssocID="{B840D621-FD9B-D643-AF57-7495B1990E1B}" presName="rootText" presStyleLbl="node2" presStyleIdx="1" presStyleCnt="5">
        <dgm:presLayoutVars>
          <dgm:chPref val="3"/>
        </dgm:presLayoutVars>
      </dgm:prSet>
      <dgm:spPr/>
    </dgm:pt>
    <dgm:pt modelId="{4D77C0D0-AF53-5040-A3AD-723D20364F83}" type="pres">
      <dgm:prSet presAssocID="{B840D621-FD9B-D643-AF57-7495B1990E1B}" presName="rootConnector" presStyleLbl="node2" presStyleIdx="1" presStyleCnt="5"/>
      <dgm:spPr/>
    </dgm:pt>
    <dgm:pt modelId="{0F9F09C0-1473-5A46-B2DD-FB353A8181DF}" type="pres">
      <dgm:prSet presAssocID="{B840D621-FD9B-D643-AF57-7495B1990E1B}" presName="hierChild4" presStyleCnt="0"/>
      <dgm:spPr/>
    </dgm:pt>
    <dgm:pt modelId="{B5399991-0145-A543-BAD6-0F85CE83CF48}" type="pres">
      <dgm:prSet presAssocID="{B840D621-FD9B-D643-AF57-7495B1990E1B}" presName="hierChild5" presStyleCnt="0"/>
      <dgm:spPr/>
    </dgm:pt>
    <dgm:pt modelId="{3DCACD9F-4997-D348-A7D1-A37D8E08C1EA}" type="pres">
      <dgm:prSet presAssocID="{6BAC944B-D365-B84A-8B37-B7C625AA373C}" presName="Name37" presStyleLbl="parChTrans1D2" presStyleIdx="2" presStyleCnt="5"/>
      <dgm:spPr/>
    </dgm:pt>
    <dgm:pt modelId="{C7AA7F71-7E0F-0A44-8CAE-18789505E473}" type="pres">
      <dgm:prSet presAssocID="{01FD57EB-4E79-754E-8A56-AAD6E9CA26B2}" presName="hierRoot2" presStyleCnt="0">
        <dgm:presLayoutVars>
          <dgm:hierBranch val="init"/>
        </dgm:presLayoutVars>
      </dgm:prSet>
      <dgm:spPr/>
    </dgm:pt>
    <dgm:pt modelId="{4C6E19F7-E5EC-EF43-89A0-A595C339F786}" type="pres">
      <dgm:prSet presAssocID="{01FD57EB-4E79-754E-8A56-AAD6E9CA26B2}" presName="rootComposite" presStyleCnt="0"/>
      <dgm:spPr/>
    </dgm:pt>
    <dgm:pt modelId="{5B0D0693-CA78-2747-A810-9D3519EEAB7C}" type="pres">
      <dgm:prSet presAssocID="{01FD57EB-4E79-754E-8A56-AAD6E9CA26B2}" presName="rootText" presStyleLbl="node2" presStyleIdx="2" presStyleCnt="5">
        <dgm:presLayoutVars>
          <dgm:chPref val="3"/>
        </dgm:presLayoutVars>
      </dgm:prSet>
      <dgm:spPr/>
    </dgm:pt>
    <dgm:pt modelId="{162E655C-C3E2-614B-8DEA-2F5943FBBEBA}" type="pres">
      <dgm:prSet presAssocID="{01FD57EB-4E79-754E-8A56-AAD6E9CA26B2}" presName="rootConnector" presStyleLbl="node2" presStyleIdx="2" presStyleCnt="5"/>
      <dgm:spPr/>
    </dgm:pt>
    <dgm:pt modelId="{F29B0303-7803-7D41-8D49-C541142DB787}" type="pres">
      <dgm:prSet presAssocID="{01FD57EB-4E79-754E-8A56-AAD6E9CA26B2}" presName="hierChild4" presStyleCnt="0"/>
      <dgm:spPr/>
    </dgm:pt>
    <dgm:pt modelId="{548F0031-A7DF-2D47-B549-B532047CB465}" type="pres">
      <dgm:prSet presAssocID="{01FD57EB-4E79-754E-8A56-AAD6E9CA26B2}" presName="hierChild5" presStyleCnt="0"/>
      <dgm:spPr/>
    </dgm:pt>
    <dgm:pt modelId="{FDB6BF66-2370-BD4B-8E68-C0A81208C952}" type="pres">
      <dgm:prSet presAssocID="{632AD4F6-CC8A-9643-BAD8-DB8B99234347}" presName="Name37" presStyleLbl="parChTrans1D2" presStyleIdx="3" presStyleCnt="5"/>
      <dgm:spPr/>
    </dgm:pt>
    <dgm:pt modelId="{7B155D9C-5ED7-4F4E-9D0C-BEBEF1768BB0}" type="pres">
      <dgm:prSet presAssocID="{C17981FD-B026-9E4E-8318-59027498E09C}" presName="hierRoot2" presStyleCnt="0">
        <dgm:presLayoutVars>
          <dgm:hierBranch val="init"/>
        </dgm:presLayoutVars>
      </dgm:prSet>
      <dgm:spPr/>
    </dgm:pt>
    <dgm:pt modelId="{456C18E8-77C8-CB4A-85FE-A2264A84E958}" type="pres">
      <dgm:prSet presAssocID="{C17981FD-B026-9E4E-8318-59027498E09C}" presName="rootComposite" presStyleCnt="0"/>
      <dgm:spPr/>
    </dgm:pt>
    <dgm:pt modelId="{23DBB79B-D0CE-4A4F-9DE6-54E62B8CA9C7}" type="pres">
      <dgm:prSet presAssocID="{C17981FD-B026-9E4E-8318-59027498E09C}" presName="rootText" presStyleLbl="node2" presStyleIdx="3" presStyleCnt="5">
        <dgm:presLayoutVars>
          <dgm:chPref val="3"/>
        </dgm:presLayoutVars>
      </dgm:prSet>
      <dgm:spPr/>
    </dgm:pt>
    <dgm:pt modelId="{99849C56-88F9-4D4E-9F7A-08FF85F7187B}" type="pres">
      <dgm:prSet presAssocID="{C17981FD-B026-9E4E-8318-59027498E09C}" presName="rootConnector" presStyleLbl="node2" presStyleIdx="3" presStyleCnt="5"/>
      <dgm:spPr/>
    </dgm:pt>
    <dgm:pt modelId="{13ED3BDE-F21F-DB44-8F1A-8B3FE6BC9C27}" type="pres">
      <dgm:prSet presAssocID="{C17981FD-B026-9E4E-8318-59027498E09C}" presName="hierChild4" presStyleCnt="0"/>
      <dgm:spPr/>
    </dgm:pt>
    <dgm:pt modelId="{8D6AC170-F7CA-0047-AFD7-FBB452A31944}" type="pres">
      <dgm:prSet presAssocID="{C17981FD-B026-9E4E-8318-59027498E09C}" presName="hierChild5" presStyleCnt="0"/>
      <dgm:spPr/>
    </dgm:pt>
    <dgm:pt modelId="{B48D59A5-07DD-6D4A-8FE4-19CCC54289E0}" type="pres">
      <dgm:prSet presAssocID="{43D444CD-7D9F-5A48-954B-F33CCE9E2046}" presName="Name37" presStyleLbl="parChTrans1D2" presStyleIdx="4" presStyleCnt="5"/>
      <dgm:spPr/>
    </dgm:pt>
    <dgm:pt modelId="{AA73D62C-0A59-734A-A680-E336ACAC8346}" type="pres">
      <dgm:prSet presAssocID="{01E17F92-66CD-A44D-9058-1374BEA6B6F1}" presName="hierRoot2" presStyleCnt="0">
        <dgm:presLayoutVars>
          <dgm:hierBranch val="init"/>
        </dgm:presLayoutVars>
      </dgm:prSet>
      <dgm:spPr/>
    </dgm:pt>
    <dgm:pt modelId="{54798F64-2D5E-4647-9950-83B51BE92AD9}" type="pres">
      <dgm:prSet presAssocID="{01E17F92-66CD-A44D-9058-1374BEA6B6F1}" presName="rootComposite" presStyleCnt="0"/>
      <dgm:spPr/>
    </dgm:pt>
    <dgm:pt modelId="{AC09C8B4-B3D0-D641-8EE8-B5E5DCF4D557}" type="pres">
      <dgm:prSet presAssocID="{01E17F92-66CD-A44D-9058-1374BEA6B6F1}" presName="rootText" presStyleLbl="node2" presStyleIdx="4" presStyleCnt="5">
        <dgm:presLayoutVars>
          <dgm:chPref val="3"/>
        </dgm:presLayoutVars>
      </dgm:prSet>
      <dgm:spPr/>
    </dgm:pt>
    <dgm:pt modelId="{B7BED7C7-C091-C642-8AE2-7BC342FACB65}" type="pres">
      <dgm:prSet presAssocID="{01E17F92-66CD-A44D-9058-1374BEA6B6F1}" presName="rootConnector" presStyleLbl="node2" presStyleIdx="4" presStyleCnt="5"/>
      <dgm:spPr/>
    </dgm:pt>
    <dgm:pt modelId="{15E503EA-38F7-554D-A435-09CAE5ADF120}" type="pres">
      <dgm:prSet presAssocID="{01E17F92-66CD-A44D-9058-1374BEA6B6F1}" presName="hierChild4" presStyleCnt="0"/>
      <dgm:spPr/>
    </dgm:pt>
    <dgm:pt modelId="{6C6339BF-C8D2-714A-B0FF-C4235FD07641}" type="pres">
      <dgm:prSet presAssocID="{01E17F92-66CD-A44D-9058-1374BEA6B6F1}" presName="hierChild5" presStyleCnt="0"/>
      <dgm:spPr/>
    </dgm:pt>
    <dgm:pt modelId="{8E8E957A-5556-7C46-9DD1-54AD030D7A76}" type="pres">
      <dgm:prSet presAssocID="{7CF5C95D-C27F-DF4A-A828-E1B00ECA9C59}" presName="hierChild3" presStyleCnt="0"/>
      <dgm:spPr/>
    </dgm:pt>
  </dgm:ptLst>
  <dgm:cxnLst>
    <dgm:cxn modelId="{FC03CC02-A779-A24E-A292-CEEF3D9372F0}" type="presOf" srcId="{B840D621-FD9B-D643-AF57-7495B1990E1B}" destId="{4D77C0D0-AF53-5040-A3AD-723D20364F83}" srcOrd="1" destOrd="0" presId="urn:microsoft.com/office/officeart/2005/8/layout/orgChart1"/>
    <dgm:cxn modelId="{1715770B-9A02-3F44-829A-FE9EE64BD663}" type="presOf" srcId="{8C2DAD23-D02A-7F43-AF45-58B7898A173A}" destId="{8FFDB8B6-C7F0-D84B-850B-B3EFAA28CB4D}" srcOrd="0" destOrd="0" presId="urn:microsoft.com/office/officeart/2005/8/layout/orgChart1"/>
    <dgm:cxn modelId="{03750512-73D7-5647-97C2-D0C3ECCAEF50}" type="presOf" srcId="{43D444CD-7D9F-5A48-954B-F33CCE9E2046}" destId="{B48D59A5-07DD-6D4A-8FE4-19CCC54289E0}" srcOrd="0" destOrd="0" presId="urn:microsoft.com/office/officeart/2005/8/layout/orgChart1"/>
    <dgm:cxn modelId="{F4140F16-7B5E-4044-9902-EBC24093705D}" type="presOf" srcId="{7CF5C95D-C27F-DF4A-A828-E1B00ECA9C59}" destId="{58EFBDB5-FCEA-054F-9B9F-C2D6C7C59FE0}" srcOrd="1" destOrd="0" presId="urn:microsoft.com/office/officeart/2005/8/layout/orgChart1"/>
    <dgm:cxn modelId="{75FBD71C-6A8F-7947-81D8-009D6079254B}" type="presOf" srcId="{BADD3142-ACE0-1645-88BB-74C02FFC1DBA}" destId="{B0C6AE3F-CF12-EE4E-A0E8-0555D1A7FDCD}" srcOrd="0" destOrd="0" presId="urn:microsoft.com/office/officeart/2005/8/layout/orgChart1"/>
    <dgm:cxn modelId="{16CE7C24-464C-4D4A-8F71-4F44E4C00075}" type="presOf" srcId="{01E17F92-66CD-A44D-9058-1374BEA6B6F1}" destId="{B7BED7C7-C091-C642-8AE2-7BC342FACB65}" srcOrd="1" destOrd="0" presId="urn:microsoft.com/office/officeart/2005/8/layout/orgChart1"/>
    <dgm:cxn modelId="{E10B7534-32FF-C445-8252-8066C1590AA2}" srcId="{7CF5C95D-C27F-DF4A-A828-E1B00ECA9C59}" destId="{01FD57EB-4E79-754E-8A56-AAD6E9CA26B2}" srcOrd="2" destOrd="0" parTransId="{6BAC944B-D365-B84A-8B37-B7C625AA373C}" sibTransId="{CDD3F063-323B-4649-8193-CC0ED1D8B903}"/>
    <dgm:cxn modelId="{9549DB36-9862-1142-8812-6D1CF6836D7A}" type="presOf" srcId="{C17981FD-B026-9E4E-8318-59027498E09C}" destId="{99849C56-88F9-4D4E-9F7A-08FF85F7187B}" srcOrd="1" destOrd="0" presId="urn:microsoft.com/office/officeart/2005/8/layout/orgChart1"/>
    <dgm:cxn modelId="{66D0C037-CF67-8345-B01E-0A7047F67968}" srcId="{8C2DAD23-D02A-7F43-AF45-58B7898A173A}" destId="{7CF5C95D-C27F-DF4A-A828-E1B00ECA9C59}" srcOrd="0" destOrd="0" parTransId="{8C624D38-6AEE-9244-8C1F-E88E19A5C2B3}" sibTransId="{D73776DA-0B64-6D44-9F3D-2D29BC92CEDE}"/>
    <dgm:cxn modelId="{1CCC5A48-4F76-4241-B88E-587D62C6D677}" type="presOf" srcId="{632AD4F6-CC8A-9643-BAD8-DB8B99234347}" destId="{FDB6BF66-2370-BD4B-8E68-C0A81208C952}" srcOrd="0" destOrd="0" presId="urn:microsoft.com/office/officeart/2005/8/layout/orgChart1"/>
    <dgm:cxn modelId="{122A2E4D-F0D6-274A-AB70-7811E4B6465B}" type="presOf" srcId="{B840D621-FD9B-D643-AF57-7495B1990E1B}" destId="{775E21C5-6619-1441-848D-90D909095965}" srcOrd="0" destOrd="0" presId="urn:microsoft.com/office/officeart/2005/8/layout/orgChart1"/>
    <dgm:cxn modelId="{F197164F-D335-E549-858B-368F553A7221}" type="presOf" srcId="{7CF5C95D-C27F-DF4A-A828-E1B00ECA9C59}" destId="{497582AE-3B95-434E-91E5-5EE3C5750F84}" srcOrd="0" destOrd="0" presId="urn:microsoft.com/office/officeart/2005/8/layout/orgChart1"/>
    <dgm:cxn modelId="{6C9B3C55-BC5B-094A-9451-7B507D1A8AC1}" srcId="{7CF5C95D-C27F-DF4A-A828-E1B00ECA9C59}" destId="{C17981FD-B026-9E4E-8318-59027498E09C}" srcOrd="3" destOrd="0" parTransId="{632AD4F6-CC8A-9643-BAD8-DB8B99234347}" sibTransId="{39BE4EB1-3544-7D4A-ADB6-D02781512CBE}"/>
    <dgm:cxn modelId="{3BCDF156-EF62-994A-A88B-9FE002D70AC0}" type="presOf" srcId="{01FD57EB-4E79-754E-8A56-AAD6E9CA26B2}" destId="{5B0D0693-CA78-2747-A810-9D3519EEAB7C}" srcOrd="0" destOrd="0" presId="urn:microsoft.com/office/officeart/2005/8/layout/orgChart1"/>
    <dgm:cxn modelId="{3E4D4B5E-CD90-D743-B8D9-21CFEFA3A9B8}" srcId="{7CF5C95D-C27F-DF4A-A828-E1B00ECA9C59}" destId="{01E17F92-66CD-A44D-9058-1374BEA6B6F1}" srcOrd="4" destOrd="0" parTransId="{43D444CD-7D9F-5A48-954B-F33CCE9E2046}" sibTransId="{0E92C7C2-7D3D-8740-A796-376C7E1727F9}"/>
    <dgm:cxn modelId="{AD68C771-1FCD-FF45-B03D-0E7347E2C095}" type="presOf" srcId="{01B19BF1-51F7-4D40-AB18-EEDBCA6EA5F9}" destId="{50DBACD1-BF0D-0E41-A2D4-BDF163596CB5}" srcOrd="1" destOrd="0" presId="urn:microsoft.com/office/officeart/2005/8/layout/orgChart1"/>
    <dgm:cxn modelId="{164BCE7A-E5F5-BD49-A423-8AD097A68C57}" type="presOf" srcId="{01FD57EB-4E79-754E-8A56-AAD6E9CA26B2}" destId="{162E655C-C3E2-614B-8DEA-2F5943FBBEBA}" srcOrd="1" destOrd="0" presId="urn:microsoft.com/office/officeart/2005/8/layout/orgChart1"/>
    <dgm:cxn modelId="{26A5C48B-A9DD-F345-AD48-3F717F9A3517}" type="presOf" srcId="{01B19BF1-51F7-4D40-AB18-EEDBCA6EA5F9}" destId="{353E4474-8EB6-BA42-B0C8-B80D69146625}" srcOrd="0" destOrd="0" presId="urn:microsoft.com/office/officeart/2005/8/layout/orgChart1"/>
    <dgm:cxn modelId="{034F16B4-41D7-FC4D-9980-69DE75D826FD}" type="presOf" srcId="{6BAC944B-D365-B84A-8B37-B7C625AA373C}" destId="{3DCACD9F-4997-D348-A7D1-A37D8E08C1EA}" srcOrd="0" destOrd="0" presId="urn:microsoft.com/office/officeart/2005/8/layout/orgChart1"/>
    <dgm:cxn modelId="{067C28B7-74C6-DA4D-96C7-55E4A909544A}" type="presOf" srcId="{8E19E4C5-759A-504C-B459-2591BDD35D37}" destId="{C5A6FC17-9234-6846-B057-FC3412C6A0F1}" srcOrd="0" destOrd="0" presId="urn:microsoft.com/office/officeart/2005/8/layout/orgChart1"/>
    <dgm:cxn modelId="{29A8BCBA-B624-4C4E-B11C-363F1162EF64}" type="presOf" srcId="{01E17F92-66CD-A44D-9058-1374BEA6B6F1}" destId="{AC09C8B4-B3D0-D641-8EE8-B5E5DCF4D557}" srcOrd="0" destOrd="0" presId="urn:microsoft.com/office/officeart/2005/8/layout/orgChart1"/>
    <dgm:cxn modelId="{FECA5BCE-E2D0-2D47-A67A-0E713443A687}" srcId="{7CF5C95D-C27F-DF4A-A828-E1B00ECA9C59}" destId="{B840D621-FD9B-D643-AF57-7495B1990E1B}" srcOrd="1" destOrd="0" parTransId="{8E19E4C5-759A-504C-B459-2591BDD35D37}" sibTransId="{E21A2A48-C1CC-5A4C-B680-8D59E9053FAD}"/>
    <dgm:cxn modelId="{19FD43D4-BA36-4F49-A8C9-456B8F917223}" srcId="{7CF5C95D-C27F-DF4A-A828-E1B00ECA9C59}" destId="{01B19BF1-51F7-4D40-AB18-EEDBCA6EA5F9}" srcOrd="0" destOrd="0" parTransId="{BADD3142-ACE0-1645-88BB-74C02FFC1DBA}" sibTransId="{7C969A1E-A73D-B54B-ADFE-46F59F2710C6}"/>
    <dgm:cxn modelId="{26A922E8-2653-E443-8328-8A0DA457F1B6}" type="presOf" srcId="{C17981FD-B026-9E4E-8318-59027498E09C}" destId="{23DBB79B-D0CE-4A4F-9DE6-54E62B8CA9C7}" srcOrd="0" destOrd="0" presId="urn:microsoft.com/office/officeart/2005/8/layout/orgChart1"/>
    <dgm:cxn modelId="{47152803-8755-F84B-A1B1-72D7F186B3F5}" type="presParOf" srcId="{8FFDB8B6-C7F0-D84B-850B-B3EFAA28CB4D}" destId="{12FAAC06-08E7-AF4D-B1E1-01994AAC2359}" srcOrd="0" destOrd="0" presId="urn:microsoft.com/office/officeart/2005/8/layout/orgChart1"/>
    <dgm:cxn modelId="{08339C37-71D7-1441-85CE-76B2DC896DF1}" type="presParOf" srcId="{12FAAC06-08E7-AF4D-B1E1-01994AAC2359}" destId="{9E82014D-A524-3542-9FFD-91CE8D43894D}" srcOrd="0" destOrd="0" presId="urn:microsoft.com/office/officeart/2005/8/layout/orgChart1"/>
    <dgm:cxn modelId="{4D57BEF6-1964-F040-92B9-DB45EE43CA16}" type="presParOf" srcId="{9E82014D-A524-3542-9FFD-91CE8D43894D}" destId="{497582AE-3B95-434E-91E5-5EE3C5750F84}" srcOrd="0" destOrd="0" presId="urn:microsoft.com/office/officeart/2005/8/layout/orgChart1"/>
    <dgm:cxn modelId="{D67E5BC9-A214-0444-8F6B-0FF6C32B5642}" type="presParOf" srcId="{9E82014D-A524-3542-9FFD-91CE8D43894D}" destId="{58EFBDB5-FCEA-054F-9B9F-C2D6C7C59FE0}" srcOrd="1" destOrd="0" presId="urn:microsoft.com/office/officeart/2005/8/layout/orgChart1"/>
    <dgm:cxn modelId="{2D76E5AD-E1A8-9D49-A0EA-1C21A756119C}" type="presParOf" srcId="{12FAAC06-08E7-AF4D-B1E1-01994AAC2359}" destId="{F2A16712-840F-DB43-B7DF-CCE58DF344D6}" srcOrd="1" destOrd="0" presId="urn:microsoft.com/office/officeart/2005/8/layout/orgChart1"/>
    <dgm:cxn modelId="{9A10E7C4-0666-1B4B-87CC-14B4300C2B61}" type="presParOf" srcId="{F2A16712-840F-DB43-B7DF-CCE58DF344D6}" destId="{B0C6AE3F-CF12-EE4E-A0E8-0555D1A7FDCD}" srcOrd="0" destOrd="0" presId="urn:microsoft.com/office/officeart/2005/8/layout/orgChart1"/>
    <dgm:cxn modelId="{6D863850-EB72-5145-A598-C09603024968}" type="presParOf" srcId="{F2A16712-840F-DB43-B7DF-CCE58DF344D6}" destId="{69239911-3C42-DE4F-843A-8AE1B5A05D2B}" srcOrd="1" destOrd="0" presId="urn:microsoft.com/office/officeart/2005/8/layout/orgChart1"/>
    <dgm:cxn modelId="{C2A3EA31-DED5-8248-A158-A5434594FB37}" type="presParOf" srcId="{69239911-3C42-DE4F-843A-8AE1B5A05D2B}" destId="{E7BA52E2-D497-5247-BB10-1A0644D1B1C4}" srcOrd="0" destOrd="0" presId="urn:microsoft.com/office/officeart/2005/8/layout/orgChart1"/>
    <dgm:cxn modelId="{C5A7E89C-7D6E-644E-89C7-5EF35A8132A6}" type="presParOf" srcId="{E7BA52E2-D497-5247-BB10-1A0644D1B1C4}" destId="{353E4474-8EB6-BA42-B0C8-B80D69146625}" srcOrd="0" destOrd="0" presId="urn:microsoft.com/office/officeart/2005/8/layout/orgChart1"/>
    <dgm:cxn modelId="{E67D5152-08CC-A04C-A164-0BAE3780F03C}" type="presParOf" srcId="{E7BA52E2-D497-5247-BB10-1A0644D1B1C4}" destId="{50DBACD1-BF0D-0E41-A2D4-BDF163596CB5}" srcOrd="1" destOrd="0" presId="urn:microsoft.com/office/officeart/2005/8/layout/orgChart1"/>
    <dgm:cxn modelId="{0C893BA5-6EBC-9044-B256-D20234A0CC04}" type="presParOf" srcId="{69239911-3C42-DE4F-843A-8AE1B5A05D2B}" destId="{D5F5AE3D-D633-2B4E-96E1-7B51DC338666}" srcOrd="1" destOrd="0" presId="urn:microsoft.com/office/officeart/2005/8/layout/orgChart1"/>
    <dgm:cxn modelId="{04D9C5B6-2F24-C84D-9067-9099E6691F48}" type="presParOf" srcId="{69239911-3C42-DE4F-843A-8AE1B5A05D2B}" destId="{BF648453-A6F2-4048-8358-0561C2781428}" srcOrd="2" destOrd="0" presId="urn:microsoft.com/office/officeart/2005/8/layout/orgChart1"/>
    <dgm:cxn modelId="{CBF86BD5-48A0-F04D-90D3-B248D8CB8E66}" type="presParOf" srcId="{F2A16712-840F-DB43-B7DF-CCE58DF344D6}" destId="{C5A6FC17-9234-6846-B057-FC3412C6A0F1}" srcOrd="2" destOrd="0" presId="urn:microsoft.com/office/officeart/2005/8/layout/orgChart1"/>
    <dgm:cxn modelId="{A54C787A-592B-104A-96DA-5E1C91B907CC}" type="presParOf" srcId="{F2A16712-840F-DB43-B7DF-CCE58DF344D6}" destId="{EF88B302-66D9-B04D-8492-ED0879A463A8}" srcOrd="3" destOrd="0" presId="urn:microsoft.com/office/officeart/2005/8/layout/orgChart1"/>
    <dgm:cxn modelId="{E2D43EA9-1934-D84D-9B0C-BDF7E7E9A7E3}" type="presParOf" srcId="{EF88B302-66D9-B04D-8492-ED0879A463A8}" destId="{48BC1CE8-A2F5-074A-8B7A-D5548E8FA179}" srcOrd="0" destOrd="0" presId="urn:microsoft.com/office/officeart/2005/8/layout/orgChart1"/>
    <dgm:cxn modelId="{ED757E50-75FC-EC42-9735-91A22EEE104B}" type="presParOf" srcId="{48BC1CE8-A2F5-074A-8B7A-D5548E8FA179}" destId="{775E21C5-6619-1441-848D-90D909095965}" srcOrd="0" destOrd="0" presId="urn:microsoft.com/office/officeart/2005/8/layout/orgChart1"/>
    <dgm:cxn modelId="{A6BBC74C-6C3F-BB45-B686-BF835E3EE137}" type="presParOf" srcId="{48BC1CE8-A2F5-074A-8B7A-D5548E8FA179}" destId="{4D77C0D0-AF53-5040-A3AD-723D20364F83}" srcOrd="1" destOrd="0" presId="urn:microsoft.com/office/officeart/2005/8/layout/orgChart1"/>
    <dgm:cxn modelId="{20511683-E904-3F4D-93D2-F1140D95136B}" type="presParOf" srcId="{EF88B302-66D9-B04D-8492-ED0879A463A8}" destId="{0F9F09C0-1473-5A46-B2DD-FB353A8181DF}" srcOrd="1" destOrd="0" presId="urn:microsoft.com/office/officeart/2005/8/layout/orgChart1"/>
    <dgm:cxn modelId="{BFC8AF93-1E75-9649-907C-BCAD616890EB}" type="presParOf" srcId="{EF88B302-66D9-B04D-8492-ED0879A463A8}" destId="{B5399991-0145-A543-BAD6-0F85CE83CF48}" srcOrd="2" destOrd="0" presId="urn:microsoft.com/office/officeart/2005/8/layout/orgChart1"/>
    <dgm:cxn modelId="{44A6FFDD-6A58-5244-A327-C8C4F18B12DA}" type="presParOf" srcId="{F2A16712-840F-DB43-B7DF-CCE58DF344D6}" destId="{3DCACD9F-4997-D348-A7D1-A37D8E08C1EA}" srcOrd="4" destOrd="0" presId="urn:microsoft.com/office/officeart/2005/8/layout/orgChart1"/>
    <dgm:cxn modelId="{4FE1EAA2-CF4C-9745-82C2-33B7AB7E6D13}" type="presParOf" srcId="{F2A16712-840F-DB43-B7DF-CCE58DF344D6}" destId="{C7AA7F71-7E0F-0A44-8CAE-18789505E473}" srcOrd="5" destOrd="0" presId="urn:microsoft.com/office/officeart/2005/8/layout/orgChart1"/>
    <dgm:cxn modelId="{760A27A9-F6E0-5F47-A920-1B70656A41B9}" type="presParOf" srcId="{C7AA7F71-7E0F-0A44-8CAE-18789505E473}" destId="{4C6E19F7-E5EC-EF43-89A0-A595C339F786}" srcOrd="0" destOrd="0" presId="urn:microsoft.com/office/officeart/2005/8/layout/orgChart1"/>
    <dgm:cxn modelId="{E3842180-2D6C-9E4D-BA42-C1AB5B2C64D6}" type="presParOf" srcId="{4C6E19F7-E5EC-EF43-89A0-A595C339F786}" destId="{5B0D0693-CA78-2747-A810-9D3519EEAB7C}" srcOrd="0" destOrd="0" presId="urn:microsoft.com/office/officeart/2005/8/layout/orgChart1"/>
    <dgm:cxn modelId="{6CA58D87-2B29-A24D-8734-5BC0CBF3113D}" type="presParOf" srcId="{4C6E19F7-E5EC-EF43-89A0-A595C339F786}" destId="{162E655C-C3E2-614B-8DEA-2F5943FBBEBA}" srcOrd="1" destOrd="0" presId="urn:microsoft.com/office/officeart/2005/8/layout/orgChart1"/>
    <dgm:cxn modelId="{1E8690F1-BB2F-9944-802C-D4077FD0932F}" type="presParOf" srcId="{C7AA7F71-7E0F-0A44-8CAE-18789505E473}" destId="{F29B0303-7803-7D41-8D49-C541142DB787}" srcOrd="1" destOrd="0" presId="urn:microsoft.com/office/officeart/2005/8/layout/orgChart1"/>
    <dgm:cxn modelId="{072A1E96-A66E-4046-AB8C-995E5142652A}" type="presParOf" srcId="{C7AA7F71-7E0F-0A44-8CAE-18789505E473}" destId="{548F0031-A7DF-2D47-B549-B532047CB465}" srcOrd="2" destOrd="0" presId="urn:microsoft.com/office/officeart/2005/8/layout/orgChart1"/>
    <dgm:cxn modelId="{5FD7A225-2121-5E41-8A30-992FCD8C17A8}" type="presParOf" srcId="{F2A16712-840F-DB43-B7DF-CCE58DF344D6}" destId="{FDB6BF66-2370-BD4B-8E68-C0A81208C952}" srcOrd="6" destOrd="0" presId="urn:microsoft.com/office/officeart/2005/8/layout/orgChart1"/>
    <dgm:cxn modelId="{F6EC7E67-0971-9347-BC49-DFF80DC96633}" type="presParOf" srcId="{F2A16712-840F-DB43-B7DF-CCE58DF344D6}" destId="{7B155D9C-5ED7-4F4E-9D0C-BEBEF1768BB0}" srcOrd="7" destOrd="0" presId="urn:microsoft.com/office/officeart/2005/8/layout/orgChart1"/>
    <dgm:cxn modelId="{51F3377D-12BF-CF40-A4C3-EE86043D1A29}" type="presParOf" srcId="{7B155D9C-5ED7-4F4E-9D0C-BEBEF1768BB0}" destId="{456C18E8-77C8-CB4A-85FE-A2264A84E958}" srcOrd="0" destOrd="0" presId="urn:microsoft.com/office/officeart/2005/8/layout/orgChart1"/>
    <dgm:cxn modelId="{1F89204D-4A28-0847-9014-E7A0814CBDA1}" type="presParOf" srcId="{456C18E8-77C8-CB4A-85FE-A2264A84E958}" destId="{23DBB79B-D0CE-4A4F-9DE6-54E62B8CA9C7}" srcOrd="0" destOrd="0" presId="urn:microsoft.com/office/officeart/2005/8/layout/orgChart1"/>
    <dgm:cxn modelId="{9A9E0A3B-225E-D445-878C-C91378E7C3EA}" type="presParOf" srcId="{456C18E8-77C8-CB4A-85FE-A2264A84E958}" destId="{99849C56-88F9-4D4E-9F7A-08FF85F7187B}" srcOrd="1" destOrd="0" presId="urn:microsoft.com/office/officeart/2005/8/layout/orgChart1"/>
    <dgm:cxn modelId="{DCEAA6C7-8171-F647-BFE3-8DC93B2E611D}" type="presParOf" srcId="{7B155D9C-5ED7-4F4E-9D0C-BEBEF1768BB0}" destId="{13ED3BDE-F21F-DB44-8F1A-8B3FE6BC9C27}" srcOrd="1" destOrd="0" presId="urn:microsoft.com/office/officeart/2005/8/layout/orgChart1"/>
    <dgm:cxn modelId="{3279F674-ABCE-F042-8397-D90F434931E3}" type="presParOf" srcId="{7B155D9C-5ED7-4F4E-9D0C-BEBEF1768BB0}" destId="{8D6AC170-F7CA-0047-AFD7-FBB452A31944}" srcOrd="2" destOrd="0" presId="urn:microsoft.com/office/officeart/2005/8/layout/orgChart1"/>
    <dgm:cxn modelId="{84CE2503-6C50-724C-BDEF-C7FE628BD872}" type="presParOf" srcId="{F2A16712-840F-DB43-B7DF-CCE58DF344D6}" destId="{B48D59A5-07DD-6D4A-8FE4-19CCC54289E0}" srcOrd="8" destOrd="0" presId="urn:microsoft.com/office/officeart/2005/8/layout/orgChart1"/>
    <dgm:cxn modelId="{7DC34C76-C714-F443-8A24-BDCCAB6C6E6C}" type="presParOf" srcId="{F2A16712-840F-DB43-B7DF-CCE58DF344D6}" destId="{AA73D62C-0A59-734A-A680-E336ACAC8346}" srcOrd="9" destOrd="0" presId="urn:microsoft.com/office/officeart/2005/8/layout/orgChart1"/>
    <dgm:cxn modelId="{17815BC5-09F5-AD4C-A1FF-A5A831733D1D}" type="presParOf" srcId="{AA73D62C-0A59-734A-A680-E336ACAC8346}" destId="{54798F64-2D5E-4647-9950-83B51BE92AD9}" srcOrd="0" destOrd="0" presId="urn:microsoft.com/office/officeart/2005/8/layout/orgChart1"/>
    <dgm:cxn modelId="{9C49428E-11CA-E943-9CA5-B04E697F0B3A}" type="presParOf" srcId="{54798F64-2D5E-4647-9950-83B51BE92AD9}" destId="{AC09C8B4-B3D0-D641-8EE8-B5E5DCF4D557}" srcOrd="0" destOrd="0" presId="urn:microsoft.com/office/officeart/2005/8/layout/orgChart1"/>
    <dgm:cxn modelId="{F0714C4E-B0FA-7E43-AC00-8BF095B890C1}" type="presParOf" srcId="{54798F64-2D5E-4647-9950-83B51BE92AD9}" destId="{B7BED7C7-C091-C642-8AE2-7BC342FACB65}" srcOrd="1" destOrd="0" presId="urn:microsoft.com/office/officeart/2005/8/layout/orgChart1"/>
    <dgm:cxn modelId="{9F0E39F4-1F7C-FE45-8B79-CD22A4772D68}" type="presParOf" srcId="{AA73D62C-0A59-734A-A680-E336ACAC8346}" destId="{15E503EA-38F7-554D-A435-09CAE5ADF120}" srcOrd="1" destOrd="0" presId="urn:microsoft.com/office/officeart/2005/8/layout/orgChart1"/>
    <dgm:cxn modelId="{CEE926FF-5038-0745-ABA3-D48EC28B7749}" type="presParOf" srcId="{AA73D62C-0A59-734A-A680-E336ACAC8346}" destId="{6C6339BF-C8D2-714A-B0FF-C4235FD07641}" srcOrd="2" destOrd="0" presId="urn:microsoft.com/office/officeart/2005/8/layout/orgChart1"/>
    <dgm:cxn modelId="{650F0485-ADE5-EB46-B31B-E02E94425B55}" type="presParOf" srcId="{12FAAC06-08E7-AF4D-B1E1-01994AAC2359}" destId="{8E8E957A-5556-7C46-9DD1-54AD030D7A7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586C02F-8B8F-E248-9A14-F472570134E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2DB823F4-F487-4941-8D95-F96F2D04D02A}">
      <dgm:prSet phldrT="[Text]"/>
      <dgm:spPr>
        <a:solidFill>
          <a:srgbClr val="C51130"/>
        </a:solidFill>
      </dgm:spPr>
      <dgm:t>
        <a:bodyPr/>
        <a:lstStyle/>
        <a:p>
          <a:r>
            <a:rPr lang="en-GB" dirty="0">
              <a:latin typeface="Helvetica" pitchFamily="2" charset="0"/>
            </a:rPr>
            <a:t>Epistemic Risks</a:t>
          </a:r>
        </a:p>
      </dgm:t>
    </dgm:pt>
    <dgm:pt modelId="{67C94BAC-00B0-7B4F-920E-E2068761736F}" type="parTrans" cxnId="{7EAC93E2-D8B2-BA45-A9CF-E1B262BC2B61}">
      <dgm:prSet/>
      <dgm:spPr/>
      <dgm:t>
        <a:bodyPr/>
        <a:lstStyle/>
        <a:p>
          <a:endParaRPr lang="en-GB">
            <a:latin typeface="Helvetica" pitchFamily="2" charset="0"/>
          </a:endParaRPr>
        </a:p>
      </dgm:t>
    </dgm:pt>
    <dgm:pt modelId="{7241C29D-52B0-DC43-9E51-86091000379E}" type="sibTrans" cxnId="{7EAC93E2-D8B2-BA45-A9CF-E1B262BC2B61}">
      <dgm:prSet/>
      <dgm:spPr>
        <a:ln w="57150">
          <a:solidFill>
            <a:schemeClr val="tx1"/>
          </a:solidFill>
        </a:ln>
      </dgm:spPr>
      <dgm:t>
        <a:bodyPr/>
        <a:lstStyle/>
        <a:p>
          <a:endParaRPr lang="en-GB">
            <a:latin typeface="Helvetica" pitchFamily="2" charset="0"/>
          </a:endParaRPr>
        </a:p>
      </dgm:t>
    </dgm:pt>
    <dgm:pt modelId="{8CC45E63-CD13-B04B-862E-2EAAD2AD2CEC}">
      <dgm:prSet phldrT="[Text]"/>
      <dgm:spPr>
        <a:solidFill>
          <a:srgbClr val="C51130"/>
        </a:solidFill>
      </dgm:spPr>
      <dgm:t>
        <a:bodyPr/>
        <a:lstStyle/>
        <a:p>
          <a:r>
            <a:rPr lang="en-GB" dirty="0">
              <a:latin typeface="Helvetica" pitchFamily="2" charset="0"/>
            </a:rPr>
            <a:t>Procedural Risks</a:t>
          </a:r>
        </a:p>
      </dgm:t>
    </dgm:pt>
    <dgm:pt modelId="{021B3DBF-6089-5C40-B022-803690E5B496}" type="parTrans" cxnId="{BCCD892C-A15C-6C46-BD79-06F536ACD94E}">
      <dgm:prSet/>
      <dgm:spPr/>
      <dgm:t>
        <a:bodyPr/>
        <a:lstStyle/>
        <a:p>
          <a:endParaRPr lang="en-GB">
            <a:latin typeface="Helvetica" pitchFamily="2" charset="0"/>
          </a:endParaRPr>
        </a:p>
      </dgm:t>
    </dgm:pt>
    <dgm:pt modelId="{47126DEC-6E02-8C41-AFC2-39CFFBF7F9DB}" type="sibTrans" cxnId="{BCCD892C-A15C-6C46-BD79-06F536ACD94E}">
      <dgm:prSet>
        <dgm:style>
          <a:lnRef idx="1">
            <a:schemeClr val="dk1"/>
          </a:lnRef>
          <a:fillRef idx="0">
            <a:schemeClr val="dk1"/>
          </a:fillRef>
          <a:effectRef idx="0">
            <a:schemeClr val="dk1"/>
          </a:effectRef>
          <a:fontRef idx="minor">
            <a:schemeClr val="tx1"/>
          </a:fontRef>
        </dgm:style>
      </dgm:prSet>
      <dgm:spPr>
        <a:ln w="57150">
          <a:solidFill>
            <a:schemeClr val="tx1"/>
          </a:solidFill>
        </a:ln>
      </dgm:spPr>
      <dgm:t>
        <a:bodyPr/>
        <a:lstStyle/>
        <a:p>
          <a:endParaRPr lang="en-GB">
            <a:latin typeface="Helvetica" pitchFamily="2" charset="0"/>
          </a:endParaRPr>
        </a:p>
      </dgm:t>
    </dgm:pt>
    <dgm:pt modelId="{E35EAB47-01E6-164B-83C0-725CA1CCB8E3}">
      <dgm:prSet phldrT="[Text]"/>
      <dgm:spPr>
        <a:solidFill>
          <a:srgbClr val="C51130"/>
        </a:solidFill>
      </dgm:spPr>
      <dgm:t>
        <a:bodyPr/>
        <a:lstStyle/>
        <a:p>
          <a:r>
            <a:rPr lang="en-GB" dirty="0">
              <a:latin typeface="Helvetica" pitchFamily="2" charset="0"/>
            </a:rPr>
            <a:t>Ethical risks</a:t>
          </a:r>
        </a:p>
      </dgm:t>
    </dgm:pt>
    <dgm:pt modelId="{91FF43E0-0B48-9347-A93F-4E3682CF41D7}" type="parTrans" cxnId="{150B8415-A585-684C-8D58-5B96EF1AA613}">
      <dgm:prSet/>
      <dgm:spPr/>
      <dgm:t>
        <a:bodyPr/>
        <a:lstStyle/>
        <a:p>
          <a:endParaRPr lang="en-GB">
            <a:latin typeface="Helvetica" pitchFamily="2" charset="0"/>
          </a:endParaRPr>
        </a:p>
      </dgm:t>
    </dgm:pt>
    <dgm:pt modelId="{A77F33B9-457E-1C48-8F57-1A85EE19C148}" type="sibTrans" cxnId="{150B8415-A585-684C-8D58-5B96EF1AA613}">
      <dgm:prSet/>
      <dgm:spPr>
        <a:ln w="57150">
          <a:solidFill>
            <a:schemeClr val="tx1"/>
          </a:solidFill>
        </a:ln>
      </dgm:spPr>
      <dgm:t>
        <a:bodyPr/>
        <a:lstStyle/>
        <a:p>
          <a:endParaRPr lang="en-GB">
            <a:latin typeface="Helvetica" pitchFamily="2" charset="0"/>
          </a:endParaRPr>
        </a:p>
      </dgm:t>
    </dgm:pt>
    <dgm:pt modelId="{262F2471-D10A-B24A-98AE-4993B36B3101}" type="pres">
      <dgm:prSet presAssocID="{0586C02F-8B8F-E248-9A14-F472570134EE}" presName="cycle" presStyleCnt="0">
        <dgm:presLayoutVars>
          <dgm:dir/>
          <dgm:resizeHandles val="exact"/>
        </dgm:presLayoutVars>
      </dgm:prSet>
      <dgm:spPr/>
    </dgm:pt>
    <dgm:pt modelId="{56490E45-12BF-B745-9617-E13B1E98CD90}" type="pres">
      <dgm:prSet presAssocID="{2DB823F4-F487-4941-8D95-F96F2D04D02A}" presName="node" presStyleLbl="node1" presStyleIdx="0" presStyleCnt="3">
        <dgm:presLayoutVars>
          <dgm:bulletEnabled val="1"/>
        </dgm:presLayoutVars>
      </dgm:prSet>
      <dgm:spPr/>
    </dgm:pt>
    <dgm:pt modelId="{F7C2F2F9-0512-4044-8109-DDC223AA6F0E}" type="pres">
      <dgm:prSet presAssocID="{2DB823F4-F487-4941-8D95-F96F2D04D02A}" presName="spNode" presStyleCnt="0"/>
      <dgm:spPr/>
    </dgm:pt>
    <dgm:pt modelId="{34BFE777-9FAA-344F-B257-EF91EEE5BD3B}" type="pres">
      <dgm:prSet presAssocID="{7241C29D-52B0-DC43-9E51-86091000379E}" presName="sibTrans" presStyleLbl="sibTrans1D1" presStyleIdx="0" presStyleCnt="3"/>
      <dgm:spPr/>
    </dgm:pt>
    <dgm:pt modelId="{BC747D4B-93AF-F546-A7BC-B3683E4234C2}" type="pres">
      <dgm:prSet presAssocID="{8CC45E63-CD13-B04B-862E-2EAAD2AD2CEC}" presName="node" presStyleLbl="node1" presStyleIdx="1" presStyleCnt="3">
        <dgm:presLayoutVars>
          <dgm:bulletEnabled val="1"/>
        </dgm:presLayoutVars>
      </dgm:prSet>
      <dgm:spPr/>
    </dgm:pt>
    <dgm:pt modelId="{850D44EF-EE47-474D-B842-3F8551EEA148}" type="pres">
      <dgm:prSet presAssocID="{8CC45E63-CD13-B04B-862E-2EAAD2AD2CEC}" presName="spNode" presStyleCnt="0"/>
      <dgm:spPr/>
    </dgm:pt>
    <dgm:pt modelId="{2C84A9BB-AA59-C546-8E2C-B3F46A28634E}" type="pres">
      <dgm:prSet presAssocID="{47126DEC-6E02-8C41-AFC2-39CFFBF7F9DB}" presName="sibTrans" presStyleLbl="sibTrans1D1" presStyleIdx="1" presStyleCnt="3"/>
      <dgm:spPr/>
    </dgm:pt>
    <dgm:pt modelId="{C7BE5340-B0EB-D446-A1AC-46D86D37B95C}" type="pres">
      <dgm:prSet presAssocID="{E35EAB47-01E6-164B-83C0-725CA1CCB8E3}" presName="node" presStyleLbl="node1" presStyleIdx="2" presStyleCnt="3">
        <dgm:presLayoutVars>
          <dgm:bulletEnabled val="1"/>
        </dgm:presLayoutVars>
      </dgm:prSet>
      <dgm:spPr/>
    </dgm:pt>
    <dgm:pt modelId="{7F288CCF-1703-6244-BBA8-C705860A3464}" type="pres">
      <dgm:prSet presAssocID="{E35EAB47-01E6-164B-83C0-725CA1CCB8E3}" presName="spNode" presStyleCnt="0"/>
      <dgm:spPr/>
    </dgm:pt>
    <dgm:pt modelId="{1B3D91A5-6789-E44F-8C83-25197174DE97}" type="pres">
      <dgm:prSet presAssocID="{A77F33B9-457E-1C48-8F57-1A85EE19C148}" presName="sibTrans" presStyleLbl="sibTrans1D1" presStyleIdx="2" presStyleCnt="3"/>
      <dgm:spPr/>
    </dgm:pt>
  </dgm:ptLst>
  <dgm:cxnLst>
    <dgm:cxn modelId="{150B8415-A585-684C-8D58-5B96EF1AA613}" srcId="{0586C02F-8B8F-E248-9A14-F472570134EE}" destId="{E35EAB47-01E6-164B-83C0-725CA1CCB8E3}" srcOrd="2" destOrd="0" parTransId="{91FF43E0-0B48-9347-A93F-4E3682CF41D7}" sibTransId="{A77F33B9-457E-1C48-8F57-1A85EE19C148}"/>
    <dgm:cxn modelId="{BCCD892C-A15C-6C46-BD79-06F536ACD94E}" srcId="{0586C02F-8B8F-E248-9A14-F472570134EE}" destId="{8CC45E63-CD13-B04B-862E-2EAAD2AD2CEC}" srcOrd="1" destOrd="0" parTransId="{021B3DBF-6089-5C40-B022-803690E5B496}" sibTransId="{47126DEC-6E02-8C41-AFC2-39CFFBF7F9DB}"/>
    <dgm:cxn modelId="{25AC0F2E-FC26-C843-BAB4-15753DF5803D}" type="presOf" srcId="{E35EAB47-01E6-164B-83C0-725CA1CCB8E3}" destId="{C7BE5340-B0EB-D446-A1AC-46D86D37B95C}" srcOrd="0" destOrd="0" presId="urn:microsoft.com/office/officeart/2005/8/layout/cycle5"/>
    <dgm:cxn modelId="{C237E83F-AD2E-B84E-8EAE-0878AE3A2D88}" type="presOf" srcId="{7241C29D-52B0-DC43-9E51-86091000379E}" destId="{34BFE777-9FAA-344F-B257-EF91EEE5BD3B}" srcOrd="0" destOrd="0" presId="urn:microsoft.com/office/officeart/2005/8/layout/cycle5"/>
    <dgm:cxn modelId="{2D9B5C48-95D6-634D-96D4-1F4DCBEB9F8E}" type="presOf" srcId="{A77F33B9-457E-1C48-8F57-1A85EE19C148}" destId="{1B3D91A5-6789-E44F-8C83-25197174DE97}" srcOrd="0" destOrd="0" presId="urn:microsoft.com/office/officeart/2005/8/layout/cycle5"/>
    <dgm:cxn modelId="{787F8B84-D326-2D42-9141-6BF79197B73B}" type="presOf" srcId="{8CC45E63-CD13-B04B-862E-2EAAD2AD2CEC}" destId="{BC747D4B-93AF-F546-A7BC-B3683E4234C2}" srcOrd="0" destOrd="0" presId="urn:microsoft.com/office/officeart/2005/8/layout/cycle5"/>
    <dgm:cxn modelId="{AE2DF59F-F8D9-BC42-8268-CCE4EA5BB461}" type="presOf" srcId="{0586C02F-8B8F-E248-9A14-F472570134EE}" destId="{262F2471-D10A-B24A-98AE-4993B36B3101}" srcOrd="0" destOrd="0" presId="urn:microsoft.com/office/officeart/2005/8/layout/cycle5"/>
    <dgm:cxn modelId="{5E2435AE-08A5-E34E-BD70-4F7591683FF4}" type="presOf" srcId="{47126DEC-6E02-8C41-AFC2-39CFFBF7F9DB}" destId="{2C84A9BB-AA59-C546-8E2C-B3F46A28634E}" srcOrd="0" destOrd="0" presId="urn:microsoft.com/office/officeart/2005/8/layout/cycle5"/>
    <dgm:cxn modelId="{ECD528BF-32B4-AC40-8379-56B99C0F65FC}" type="presOf" srcId="{2DB823F4-F487-4941-8D95-F96F2D04D02A}" destId="{56490E45-12BF-B745-9617-E13B1E98CD90}" srcOrd="0" destOrd="0" presId="urn:microsoft.com/office/officeart/2005/8/layout/cycle5"/>
    <dgm:cxn modelId="{7EAC93E2-D8B2-BA45-A9CF-E1B262BC2B61}" srcId="{0586C02F-8B8F-E248-9A14-F472570134EE}" destId="{2DB823F4-F487-4941-8D95-F96F2D04D02A}" srcOrd="0" destOrd="0" parTransId="{67C94BAC-00B0-7B4F-920E-E2068761736F}" sibTransId="{7241C29D-52B0-DC43-9E51-86091000379E}"/>
    <dgm:cxn modelId="{8AA41EBC-36F3-6045-B270-C4C09D170648}" type="presParOf" srcId="{262F2471-D10A-B24A-98AE-4993B36B3101}" destId="{56490E45-12BF-B745-9617-E13B1E98CD90}" srcOrd="0" destOrd="0" presId="urn:microsoft.com/office/officeart/2005/8/layout/cycle5"/>
    <dgm:cxn modelId="{E0497709-8FC3-2B44-AB12-C7110A8EF7D4}" type="presParOf" srcId="{262F2471-D10A-B24A-98AE-4993B36B3101}" destId="{F7C2F2F9-0512-4044-8109-DDC223AA6F0E}" srcOrd="1" destOrd="0" presId="urn:microsoft.com/office/officeart/2005/8/layout/cycle5"/>
    <dgm:cxn modelId="{C544FA29-9888-F546-87D0-9844211D529F}" type="presParOf" srcId="{262F2471-D10A-B24A-98AE-4993B36B3101}" destId="{34BFE777-9FAA-344F-B257-EF91EEE5BD3B}" srcOrd="2" destOrd="0" presId="urn:microsoft.com/office/officeart/2005/8/layout/cycle5"/>
    <dgm:cxn modelId="{13452D15-4B4F-DA41-87F5-FB40FFF6BAC9}" type="presParOf" srcId="{262F2471-D10A-B24A-98AE-4993B36B3101}" destId="{BC747D4B-93AF-F546-A7BC-B3683E4234C2}" srcOrd="3" destOrd="0" presId="urn:microsoft.com/office/officeart/2005/8/layout/cycle5"/>
    <dgm:cxn modelId="{CB224358-E28B-A248-B55D-847B56B323BF}" type="presParOf" srcId="{262F2471-D10A-B24A-98AE-4993B36B3101}" destId="{850D44EF-EE47-474D-B842-3F8551EEA148}" srcOrd="4" destOrd="0" presId="urn:microsoft.com/office/officeart/2005/8/layout/cycle5"/>
    <dgm:cxn modelId="{F71B8F6F-50FA-1440-95B6-1C098624A3BE}" type="presParOf" srcId="{262F2471-D10A-B24A-98AE-4993B36B3101}" destId="{2C84A9BB-AA59-C546-8E2C-B3F46A28634E}" srcOrd="5" destOrd="0" presId="urn:microsoft.com/office/officeart/2005/8/layout/cycle5"/>
    <dgm:cxn modelId="{C9D9920E-3287-EC4A-A492-2F52DC565D56}" type="presParOf" srcId="{262F2471-D10A-B24A-98AE-4993B36B3101}" destId="{C7BE5340-B0EB-D446-A1AC-46D86D37B95C}" srcOrd="6" destOrd="0" presId="urn:microsoft.com/office/officeart/2005/8/layout/cycle5"/>
    <dgm:cxn modelId="{8A891C3F-F48A-0A45-9400-B0B1814642EB}" type="presParOf" srcId="{262F2471-D10A-B24A-98AE-4993B36B3101}" destId="{7F288CCF-1703-6244-BBA8-C705860A3464}" srcOrd="7" destOrd="0" presId="urn:microsoft.com/office/officeart/2005/8/layout/cycle5"/>
    <dgm:cxn modelId="{5524B44C-54AE-0D4E-AB5F-96817B86ECE2}" type="presParOf" srcId="{262F2471-D10A-B24A-98AE-4993B36B3101}" destId="{1B3D91A5-6789-E44F-8C83-25197174DE9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D59A5-07DD-6D4A-8FE4-19CCC54289E0}">
      <dsp:nvSpPr>
        <dsp:cNvPr id="0" name=""/>
        <dsp:cNvSpPr/>
      </dsp:nvSpPr>
      <dsp:spPr>
        <a:xfrm>
          <a:off x="5461417" y="1158313"/>
          <a:ext cx="4525469" cy="392706"/>
        </a:xfrm>
        <a:custGeom>
          <a:avLst/>
          <a:gdLst/>
          <a:ahLst/>
          <a:cxnLst/>
          <a:rect l="0" t="0" r="0" b="0"/>
          <a:pathLst>
            <a:path>
              <a:moveTo>
                <a:pt x="0" y="0"/>
              </a:moveTo>
              <a:lnTo>
                <a:pt x="0" y="196353"/>
              </a:lnTo>
              <a:lnTo>
                <a:pt x="4525469" y="196353"/>
              </a:lnTo>
              <a:lnTo>
                <a:pt x="4525469" y="392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6BF66-2370-BD4B-8E68-C0A81208C952}">
      <dsp:nvSpPr>
        <dsp:cNvPr id="0" name=""/>
        <dsp:cNvSpPr/>
      </dsp:nvSpPr>
      <dsp:spPr>
        <a:xfrm>
          <a:off x="5461417" y="1158313"/>
          <a:ext cx="2262734" cy="392706"/>
        </a:xfrm>
        <a:custGeom>
          <a:avLst/>
          <a:gdLst/>
          <a:ahLst/>
          <a:cxnLst/>
          <a:rect l="0" t="0" r="0" b="0"/>
          <a:pathLst>
            <a:path>
              <a:moveTo>
                <a:pt x="0" y="0"/>
              </a:moveTo>
              <a:lnTo>
                <a:pt x="0" y="196353"/>
              </a:lnTo>
              <a:lnTo>
                <a:pt x="2262734" y="196353"/>
              </a:lnTo>
              <a:lnTo>
                <a:pt x="2262734" y="392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CACD9F-4997-D348-A7D1-A37D8E08C1EA}">
      <dsp:nvSpPr>
        <dsp:cNvPr id="0" name=""/>
        <dsp:cNvSpPr/>
      </dsp:nvSpPr>
      <dsp:spPr>
        <a:xfrm>
          <a:off x="5415697" y="1158313"/>
          <a:ext cx="91440" cy="392706"/>
        </a:xfrm>
        <a:custGeom>
          <a:avLst/>
          <a:gdLst/>
          <a:ahLst/>
          <a:cxnLst/>
          <a:rect l="0" t="0" r="0" b="0"/>
          <a:pathLst>
            <a:path>
              <a:moveTo>
                <a:pt x="45720" y="0"/>
              </a:moveTo>
              <a:lnTo>
                <a:pt x="45720" y="392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A6FC17-9234-6846-B057-FC3412C6A0F1}">
      <dsp:nvSpPr>
        <dsp:cNvPr id="0" name=""/>
        <dsp:cNvSpPr/>
      </dsp:nvSpPr>
      <dsp:spPr>
        <a:xfrm>
          <a:off x="3198682" y="1158313"/>
          <a:ext cx="2262734" cy="392706"/>
        </a:xfrm>
        <a:custGeom>
          <a:avLst/>
          <a:gdLst/>
          <a:ahLst/>
          <a:cxnLst/>
          <a:rect l="0" t="0" r="0" b="0"/>
          <a:pathLst>
            <a:path>
              <a:moveTo>
                <a:pt x="2262734" y="0"/>
              </a:moveTo>
              <a:lnTo>
                <a:pt x="2262734" y="196353"/>
              </a:lnTo>
              <a:lnTo>
                <a:pt x="0" y="196353"/>
              </a:lnTo>
              <a:lnTo>
                <a:pt x="0" y="392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C6AE3F-CF12-EE4E-A0E8-0555D1A7FDCD}">
      <dsp:nvSpPr>
        <dsp:cNvPr id="0" name=""/>
        <dsp:cNvSpPr/>
      </dsp:nvSpPr>
      <dsp:spPr>
        <a:xfrm>
          <a:off x="935947" y="1158313"/>
          <a:ext cx="4525469" cy="392706"/>
        </a:xfrm>
        <a:custGeom>
          <a:avLst/>
          <a:gdLst/>
          <a:ahLst/>
          <a:cxnLst/>
          <a:rect l="0" t="0" r="0" b="0"/>
          <a:pathLst>
            <a:path>
              <a:moveTo>
                <a:pt x="4525469" y="0"/>
              </a:moveTo>
              <a:lnTo>
                <a:pt x="4525469" y="196353"/>
              </a:lnTo>
              <a:lnTo>
                <a:pt x="0" y="196353"/>
              </a:lnTo>
              <a:lnTo>
                <a:pt x="0" y="39270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582AE-3B95-434E-91E5-5EE3C5750F84}">
      <dsp:nvSpPr>
        <dsp:cNvPr id="0" name=""/>
        <dsp:cNvSpPr/>
      </dsp:nvSpPr>
      <dsp:spPr>
        <a:xfrm>
          <a:off x="4526402" y="223299"/>
          <a:ext cx="1870028" cy="935014"/>
        </a:xfrm>
        <a:prstGeom prst="rect">
          <a:avLst/>
        </a:prstGeom>
        <a:solidFill>
          <a:srgbClr val="C511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Helvetica" pitchFamily="2" charset="0"/>
            </a:rPr>
            <a:t>Data Provenance Audit</a:t>
          </a:r>
        </a:p>
      </dsp:txBody>
      <dsp:txXfrm>
        <a:off x="4526402" y="223299"/>
        <a:ext cx="1870028" cy="935014"/>
      </dsp:txXfrm>
    </dsp:sp>
    <dsp:sp modelId="{353E4474-8EB6-BA42-B0C8-B80D69146625}">
      <dsp:nvSpPr>
        <dsp:cNvPr id="0" name=""/>
        <dsp:cNvSpPr/>
      </dsp:nvSpPr>
      <dsp:spPr>
        <a:xfrm>
          <a:off x="933" y="1551020"/>
          <a:ext cx="1870028" cy="9350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Helvetica" pitchFamily="2" charset="0"/>
            </a:rPr>
            <a:t>Find citing paper</a:t>
          </a:r>
        </a:p>
      </dsp:txBody>
      <dsp:txXfrm>
        <a:off x="933" y="1551020"/>
        <a:ext cx="1870028" cy="935014"/>
      </dsp:txXfrm>
    </dsp:sp>
    <dsp:sp modelId="{775E21C5-6619-1441-848D-90D909095965}">
      <dsp:nvSpPr>
        <dsp:cNvPr id="0" name=""/>
        <dsp:cNvSpPr/>
      </dsp:nvSpPr>
      <dsp:spPr>
        <a:xfrm>
          <a:off x="2263668" y="1551020"/>
          <a:ext cx="1870028" cy="9350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Helvetica" pitchFamily="2" charset="0"/>
            </a:rPr>
            <a:t>Measure social signals</a:t>
          </a:r>
        </a:p>
      </dsp:txBody>
      <dsp:txXfrm>
        <a:off x="2263668" y="1551020"/>
        <a:ext cx="1870028" cy="935014"/>
      </dsp:txXfrm>
    </dsp:sp>
    <dsp:sp modelId="{5B0D0693-CA78-2747-A810-9D3519EEAB7C}">
      <dsp:nvSpPr>
        <dsp:cNvPr id="0" name=""/>
        <dsp:cNvSpPr/>
      </dsp:nvSpPr>
      <dsp:spPr>
        <a:xfrm>
          <a:off x="4526402" y="1551020"/>
          <a:ext cx="1870028" cy="9350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Helvetica" pitchFamily="2" charset="0"/>
            </a:rPr>
            <a:t>Check statistical anomalies</a:t>
          </a:r>
        </a:p>
      </dsp:txBody>
      <dsp:txXfrm>
        <a:off x="4526402" y="1551020"/>
        <a:ext cx="1870028" cy="935014"/>
      </dsp:txXfrm>
    </dsp:sp>
    <dsp:sp modelId="{23DBB79B-D0CE-4A4F-9DE6-54E62B8CA9C7}">
      <dsp:nvSpPr>
        <dsp:cNvPr id="0" name=""/>
        <dsp:cNvSpPr/>
      </dsp:nvSpPr>
      <dsp:spPr>
        <a:xfrm>
          <a:off x="6789137" y="1551020"/>
          <a:ext cx="1870028" cy="9350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Helvetica" pitchFamily="2" charset="0"/>
            </a:rPr>
            <a:t>Compare to related datasets</a:t>
          </a:r>
        </a:p>
      </dsp:txBody>
      <dsp:txXfrm>
        <a:off x="6789137" y="1551020"/>
        <a:ext cx="1870028" cy="935014"/>
      </dsp:txXfrm>
    </dsp:sp>
    <dsp:sp modelId="{AC09C8B4-B3D0-D641-8EE8-B5E5DCF4D557}">
      <dsp:nvSpPr>
        <dsp:cNvPr id="0" name=""/>
        <dsp:cNvSpPr/>
      </dsp:nvSpPr>
      <dsp:spPr>
        <a:xfrm>
          <a:off x="9051872" y="1551020"/>
          <a:ext cx="1870028" cy="9350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Helvetica" pitchFamily="2" charset="0"/>
            </a:rPr>
            <a:t>Caution for poisoning</a:t>
          </a:r>
        </a:p>
      </dsp:txBody>
      <dsp:txXfrm>
        <a:off x="9051872" y="1551020"/>
        <a:ext cx="1870028" cy="935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0E45-12BF-B745-9617-E13B1E98CD90}">
      <dsp:nvSpPr>
        <dsp:cNvPr id="0" name=""/>
        <dsp:cNvSpPr/>
      </dsp:nvSpPr>
      <dsp:spPr>
        <a:xfrm>
          <a:off x="2103755" y="1422"/>
          <a:ext cx="1991756" cy="1294641"/>
        </a:xfrm>
        <a:prstGeom prst="roundRect">
          <a:avLst/>
        </a:prstGeom>
        <a:solidFill>
          <a:srgbClr val="C511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Helvetica" pitchFamily="2" charset="0"/>
            </a:rPr>
            <a:t>Epistemic Risks</a:t>
          </a:r>
        </a:p>
      </dsp:txBody>
      <dsp:txXfrm>
        <a:off x="2166954" y="64621"/>
        <a:ext cx="1865358" cy="1168243"/>
      </dsp:txXfrm>
    </dsp:sp>
    <dsp:sp modelId="{34BFE777-9FAA-344F-B257-EF91EEE5BD3B}">
      <dsp:nvSpPr>
        <dsp:cNvPr id="0" name=""/>
        <dsp:cNvSpPr/>
      </dsp:nvSpPr>
      <dsp:spPr>
        <a:xfrm>
          <a:off x="1374254" y="648743"/>
          <a:ext cx="3450757" cy="3450757"/>
        </a:xfrm>
        <a:custGeom>
          <a:avLst/>
          <a:gdLst/>
          <a:ahLst/>
          <a:cxnLst/>
          <a:rect l="0" t="0" r="0" b="0"/>
          <a:pathLst>
            <a:path>
              <a:moveTo>
                <a:pt x="2988124" y="549621"/>
              </a:moveTo>
              <a:arcTo wR="1725378" hR="1725378" stAng="19022581" swAng="2300278"/>
            </a:path>
          </a:pathLst>
        </a:custGeom>
        <a:noFill/>
        <a:ln w="571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BC747D4B-93AF-F546-A7BC-B3683E4234C2}">
      <dsp:nvSpPr>
        <dsp:cNvPr id="0" name=""/>
        <dsp:cNvSpPr/>
      </dsp:nvSpPr>
      <dsp:spPr>
        <a:xfrm>
          <a:off x="3597977" y="2589490"/>
          <a:ext cx="1991756" cy="1294641"/>
        </a:xfrm>
        <a:prstGeom prst="roundRect">
          <a:avLst/>
        </a:prstGeom>
        <a:solidFill>
          <a:srgbClr val="C511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Helvetica" pitchFamily="2" charset="0"/>
            </a:rPr>
            <a:t>Procedural Risks</a:t>
          </a:r>
        </a:p>
      </dsp:txBody>
      <dsp:txXfrm>
        <a:off x="3661176" y="2652689"/>
        <a:ext cx="1865358" cy="1168243"/>
      </dsp:txXfrm>
    </dsp:sp>
    <dsp:sp modelId="{2C84A9BB-AA59-C546-8E2C-B3F46A28634E}">
      <dsp:nvSpPr>
        <dsp:cNvPr id="0" name=""/>
        <dsp:cNvSpPr/>
      </dsp:nvSpPr>
      <dsp:spPr>
        <a:xfrm>
          <a:off x="1374254" y="648743"/>
          <a:ext cx="3450757" cy="3450757"/>
        </a:xfrm>
        <a:custGeom>
          <a:avLst/>
          <a:gdLst/>
          <a:ahLst/>
          <a:cxnLst/>
          <a:rect l="0" t="0" r="0" b="0"/>
          <a:pathLst>
            <a:path>
              <a:moveTo>
                <a:pt x="2254143" y="3367737"/>
              </a:moveTo>
              <a:arcTo wR="1725378" hR="1725378" stAng="4329228" swAng="2141543"/>
            </a:path>
          </a:pathLst>
        </a:custGeom>
        <a:noFill/>
        <a:ln w="57150" cap="flat" cmpd="sng" algn="ctr">
          <a:solidFill>
            <a:schemeClr val="tx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sp>
    <dsp:sp modelId="{C7BE5340-B0EB-D446-A1AC-46D86D37B95C}">
      <dsp:nvSpPr>
        <dsp:cNvPr id="0" name=""/>
        <dsp:cNvSpPr/>
      </dsp:nvSpPr>
      <dsp:spPr>
        <a:xfrm>
          <a:off x="609533" y="2589490"/>
          <a:ext cx="1991756" cy="1294641"/>
        </a:xfrm>
        <a:prstGeom prst="roundRect">
          <a:avLst/>
        </a:prstGeom>
        <a:solidFill>
          <a:srgbClr val="C511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Helvetica" pitchFamily="2" charset="0"/>
            </a:rPr>
            <a:t>Ethical risks</a:t>
          </a:r>
        </a:p>
      </dsp:txBody>
      <dsp:txXfrm>
        <a:off x="672732" y="2652689"/>
        <a:ext cx="1865358" cy="1168243"/>
      </dsp:txXfrm>
    </dsp:sp>
    <dsp:sp modelId="{1B3D91A5-6789-E44F-8C83-25197174DE97}">
      <dsp:nvSpPr>
        <dsp:cNvPr id="0" name=""/>
        <dsp:cNvSpPr/>
      </dsp:nvSpPr>
      <dsp:spPr>
        <a:xfrm>
          <a:off x="1374254" y="648743"/>
          <a:ext cx="3450757" cy="3450757"/>
        </a:xfrm>
        <a:custGeom>
          <a:avLst/>
          <a:gdLst/>
          <a:ahLst/>
          <a:cxnLst/>
          <a:rect l="0" t="0" r="0" b="0"/>
          <a:pathLst>
            <a:path>
              <a:moveTo>
                <a:pt x="5603" y="1586434"/>
              </a:moveTo>
              <a:arcTo wR="1725378" hR="1725378" stAng="11077141" swAng="2300278"/>
            </a:path>
          </a:pathLst>
        </a:custGeom>
        <a:noFill/>
        <a:ln w="571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7EF9E-A468-F845-B306-442AB568F7B1}" type="datetimeFigureOut">
              <a:rPr lang="en-US" smtClean="0"/>
              <a:t>7/14/26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7C03E-91B1-E742-AFE0-D92BBE2B63AD}" type="slidenum">
              <a:rPr lang="en-US" smtClean="0"/>
              <a:t>‹#›</a:t>
            </a:fld>
            <a:endParaRPr lang="en-US"/>
          </a:p>
        </p:txBody>
      </p:sp>
    </p:spTree>
    <p:extLst>
      <p:ext uri="{BB962C8B-B14F-4D97-AF65-F5344CB8AC3E}">
        <p14:creationId xmlns:p14="http://schemas.microsoft.com/office/powerpoint/2010/main" val="137706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r>
              <a:rPr lang="en-US" dirty="0"/>
              <a:t>Autonomous AI science increasingly popular and successful</a:t>
            </a:r>
          </a:p>
          <a:p>
            <a:pPr marL="171450" indent="-171450">
              <a:buFontTx/>
              <a:buChar char="-"/>
            </a:pPr>
            <a:r>
              <a:rPr lang="en-US" dirty="0"/>
              <a:t>Automate scientific workflows with little to no human intervention</a:t>
            </a:r>
          </a:p>
          <a:p>
            <a:pPr marL="171450" indent="-171450">
              <a:buFontTx/>
              <a:buChar char="-"/>
            </a:pPr>
            <a:r>
              <a:rPr lang="en-US" dirty="0"/>
              <a:t>Goal is scientific superintelligence that accelerates breakthroughs at a fraction of the usual cost</a:t>
            </a:r>
          </a:p>
          <a:p>
            <a:endParaRPr lang="en-US" dirty="0"/>
          </a:p>
        </p:txBody>
      </p:sp>
      <p:sp>
        <p:nvSpPr>
          <p:cNvPr id="4" name="Slide Number Placeholder 3"/>
          <p:cNvSpPr>
            <a:spLocks noGrp="1"/>
          </p:cNvSpPr>
          <p:nvPr>
            <p:ph type="sldNum" sz="quarter" idx="5"/>
          </p:nvPr>
        </p:nvSpPr>
        <p:spPr/>
        <p:txBody>
          <a:bodyPr/>
          <a:lstStyle/>
          <a:p>
            <a:fld id="{F177C03E-91B1-E742-AFE0-D92BBE2B63AD}" type="slidenum">
              <a:rPr lang="en-US" smtClean="0"/>
              <a:t>4</a:t>
            </a:fld>
            <a:endParaRPr lang="en-US"/>
          </a:p>
        </p:txBody>
      </p:sp>
    </p:spTree>
    <p:extLst>
      <p:ext uri="{BB962C8B-B14F-4D97-AF65-F5344CB8AC3E}">
        <p14:creationId xmlns:p14="http://schemas.microsoft.com/office/powerpoint/2010/main" val="172981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46C82-1208-AB7F-90F7-ACA2A62F0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1C0EE-7861-57C8-01EE-E0CFFCB15C3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8E704A-3558-1E54-8490-15DA9F11780C}"/>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C87A384D-EB0B-D2BF-C790-AA6C1406F6EA}"/>
              </a:ext>
            </a:extLst>
          </p:cNvPr>
          <p:cNvSpPr>
            <a:spLocks noGrp="1"/>
          </p:cNvSpPr>
          <p:nvPr>
            <p:ph type="sldNum" sz="quarter" idx="5"/>
          </p:nvPr>
        </p:nvSpPr>
        <p:spPr/>
        <p:txBody>
          <a:bodyPr/>
          <a:lstStyle/>
          <a:p>
            <a:fld id="{F177C03E-91B1-E742-AFE0-D92BBE2B63AD}" type="slidenum">
              <a:rPr lang="en-US" smtClean="0"/>
              <a:t>13</a:t>
            </a:fld>
            <a:endParaRPr lang="en-US"/>
          </a:p>
        </p:txBody>
      </p:sp>
    </p:spTree>
    <p:extLst>
      <p:ext uri="{BB962C8B-B14F-4D97-AF65-F5344CB8AC3E}">
        <p14:creationId xmlns:p14="http://schemas.microsoft.com/office/powerpoint/2010/main" val="189396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C609-09EA-F462-8859-C8A4C2B82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7D94A-7477-18AB-4290-F50B41BC8B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41BE5C-E0CD-116F-8B7D-EDA8376429E5}"/>
              </a:ext>
            </a:extLst>
          </p:cNvPr>
          <p:cNvSpPr>
            <a:spLocks noGrp="1"/>
          </p:cNvSpPr>
          <p:nvPr>
            <p:ph type="body" idx="1"/>
          </p:nvPr>
        </p:nvSpPr>
        <p:spPr/>
        <p:txBody>
          <a:bodyPr/>
          <a:lstStyle/>
          <a:p>
            <a:r>
              <a:rPr lang="en-US" dirty="0"/>
              <a:t>- Previous open-source work mostly focused on ML only</a:t>
            </a:r>
          </a:p>
        </p:txBody>
      </p:sp>
      <p:sp>
        <p:nvSpPr>
          <p:cNvPr id="4" name="Slide Number Placeholder 3">
            <a:extLst>
              <a:ext uri="{FF2B5EF4-FFF2-40B4-BE49-F238E27FC236}">
                <a16:creationId xmlns:a16="http://schemas.microsoft.com/office/drawing/2014/main" id="{4C742DE2-2059-8F06-1846-037F6C35287E}"/>
              </a:ext>
            </a:extLst>
          </p:cNvPr>
          <p:cNvSpPr>
            <a:spLocks noGrp="1"/>
          </p:cNvSpPr>
          <p:nvPr>
            <p:ph type="sldNum" sz="quarter" idx="5"/>
          </p:nvPr>
        </p:nvSpPr>
        <p:spPr/>
        <p:txBody>
          <a:bodyPr/>
          <a:lstStyle/>
          <a:p>
            <a:fld id="{F177C03E-91B1-E742-AFE0-D92BBE2B63AD}" type="slidenum">
              <a:rPr lang="en-US" smtClean="0"/>
              <a:t>49</a:t>
            </a:fld>
            <a:endParaRPr lang="en-US"/>
          </a:p>
        </p:txBody>
      </p:sp>
    </p:spTree>
    <p:extLst>
      <p:ext uri="{BB962C8B-B14F-4D97-AF65-F5344CB8AC3E}">
        <p14:creationId xmlns:p14="http://schemas.microsoft.com/office/powerpoint/2010/main" val="308959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r>
              <a:rPr lang="en-US" dirty="0"/>
              <a:t>Topic does affect poisoning success but the lowest full success rate is still </a:t>
            </a:r>
          </a:p>
          <a:p>
            <a:pPr marL="171450" indent="-171450">
              <a:buFontTx/>
              <a:buChar char="-"/>
            </a:pPr>
            <a:r>
              <a:rPr lang="en-US" dirty="0"/>
              <a:t>Success rate is largely dependent on whether the dataset is retrieved. No success is in large part settings where the dataset was not found in the first place or wasn’t downloaded.</a:t>
            </a:r>
          </a:p>
        </p:txBody>
      </p:sp>
      <p:sp>
        <p:nvSpPr>
          <p:cNvPr id="4" name="Slide Number Placeholder 3"/>
          <p:cNvSpPr>
            <a:spLocks noGrp="1"/>
          </p:cNvSpPr>
          <p:nvPr>
            <p:ph type="sldNum" sz="quarter" idx="5"/>
          </p:nvPr>
        </p:nvSpPr>
        <p:spPr/>
        <p:txBody>
          <a:bodyPr/>
          <a:lstStyle/>
          <a:p>
            <a:fld id="{F177C03E-91B1-E742-AFE0-D92BBE2B63AD}" type="slidenum">
              <a:rPr lang="en-US" smtClean="0"/>
              <a:t>51</a:t>
            </a:fld>
            <a:endParaRPr lang="en-US"/>
          </a:p>
        </p:txBody>
      </p:sp>
    </p:spTree>
    <p:extLst>
      <p:ext uri="{BB962C8B-B14F-4D97-AF65-F5344CB8AC3E}">
        <p14:creationId xmlns:p14="http://schemas.microsoft.com/office/powerpoint/2010/main" val="2380560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637E-F928-FA2F-7C65-A6A0279A1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9AC1A-AFE7-67DC-08B4-69D8C148A8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5E50EB-ABD4-F18C-42A4-2DC73810C7B4}"/>
              </a:ext>
            </a:extLst>
          </p:cNvPr>
          <p:cNvSpPr>
            <a:spLocks noGrp="1"/>
          </p:cNvSpPr>
          <p:nvPr>
            <p:ph type="body" idx="1"/>
          </p:nvPr>
        </p:nvSpPr>
        <p:spPr/>
        <p:txBody>
          <a:bodyPr/>
          <a:lstStyle/>
          <a:p>
            <a:r>
              <a:rPr lang="en-US" dirty="0"/>
              <a:t>- 5 </a:t>
            </a:r>
          </a:p>
        </p:txBody>
      </p:sp>
      <p:sp>
        <p:nvSpPr>
          <p:cNvPr id="4" name="Slide Number Placeholder 3">
            <a:extLst>
              <a:ext uri="{FF2B5EF4-FFF2-40B4-BE49-F238E27FC236}">
                <a16:creationId xmlns:a16="http://schemas.microsoft.com/office/drawing/2014/main" id="{054CB0DC-A677-7AEB-C499-84FDDC1EF585}"/>
              </a:ext>
            </a:extLst>
          </p:cNvPr>
          <p:cNvSpPr>
            <a:spLocks noGrp="1"/>
          </p:cNvSpPr>
          <p:nvPr>
            <p:ph type="sldNum" sz="quarter" idx="5"/>
          </p:nvPr>
        </p:nvSpPr>
        <p:spPr/>
        <p:txBody>
          <a:bodyPr/>
          <a:lstStyle/>
          <a:p>
            <a:fld id="{F177C03E-91B1-E742-AFE0-D92BBE2B63AD}" type="slidenum">
              <a:rPr lang="en-US" smtClean="0"/>
              <a:t>52</a:t>
            </a:fld>
            <a:endParaRPr lang="en-US"/>
          </a:p>
        </p:txBody>
      </p:sp>
    </p:spTree>
    <p:extLst>
      <p:ext uri="{BB962C8B-B14F-4D97-AF65-F5344CB8AC3E}">
        <p14:creationId xmlns:p14="http://schemas.microsoft.com/office/powerpoint/2010/main" val="195430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6A606-9532-BE71-2683-8221090B5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D9D71-E046-CFD4-F97E-C2B8DAD919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8AC69B-5BF8-F2A7-CFDE-281C26952B85}"/>
              </a:ext>
            </a:extLst>
          </p:cNvPr>
          <p:cNvSpPr>
            <a:spLocks noGrp="1"/>
          </p:cNvSpPr>
          <p:nvPr>
            <p:ph type="body" idx="1"/>
          </p:nvPr>
        </p:nvSpPr>
        <p:spPr/>
        <p:txBody>
          <a:bodyPr/>
          <a:lstStyle/>
          <a:p>
            <a:r>
              <a:rPr lang="en-US" dirty="0"/>
              <a:t>- 5 </a:t>
            </a:r>
          </a:p>
        </p:txBody>
      </p:sp>
      <p:sp>
        <p:nvSpPr>
          <p:cNvPr id="4" name="Slide Number Placeholder 3">
            <a:extLst>
              <a:ext uri="{FF2B5EF4-FFF2-40B4-BE49-F238E27FC236}">
                <a16:creationId xmlns:a16="http://schemas.microsoft.com/office/drawing/2014/main" id="{8FE6A747-700F-1B62-0FEE-03D83BFCDA84}"/>
              </a:ext>
            </a:extLst>
          </p:cNvPr>
          <p:cNvSpPr>
            <a:spLocks noGrp="1"/>
          </p:cNvSpPr>
          <p:nvPr>
            <p:ph type="sldNum" sz="quarter" idx="5"/>
          </p:nvPr>
        </p:nvSpPr>
        <p:spPr/>
        <p:txBody>
          <a:bodyPr/>
          <a:lstStyle/>
          <a:p>
            <a:fld id="{F177C03E-91B1-E742-AFE0-D92BBE2B63AD}" type="slidenum">
              <a:rPr lang="en-US" smtClean="0"/>
              <a:t>54</a:t>
            </a:fld>
            <a:endParaRPr lang="en-US"/>
          </a:p>
        </p:txBody>
      </p:sp>
    </p:spTree>
    <p:extLst>
      <p:ext uri="{BB962C8B-B14F-4D97-AF65-F5344CB8AC3E}">
        <p14:creationId xmlns:p14="http://schemas.microsoft.com/office/powerpoint/2010/main" val="410659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C48B4-E89D-BAF6-8F54-58421333A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3D1E-534F-44B9-D778-145CDDD38D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FFE20E-E096-D91D-2CEE-81EC42F29FFC}"/>
              </a:ext>
            </a:extLst>
          </p:cNvPr>
          <p:cNvSpPr>
            <a:spLocks noGrp="1"/>
          </p:cNvSpPr>
          <p:nvPr>
            <p:ph type="body" idx="1"/>
          </p:nvPr>
        </p:nvSpPr>
        <p:spPr/>
        <p:txBody>
          <a:bodyPr/>
          <a:lstStyle/>
          <a:p>
            <a:r>
              <a:rPr lang="en-US" dirty="0"/>
              <a:t>- 5 </a:t>
            </a:r>
          </a:p>
        </p:txBody>
      </p:sp>
      <p:sp>
        <p:nvSpPr>
          <p:cNvPr id="4" name="Slide Number Placeholder 3">
            <a:extLst>
              <a:ext uri="{FF2B5EF4-FFF2-40B4-BE49-F238E27FC236}">
                <a16:creationId xmlns:a16="http://schemas.microsoft.com/office/drawing/2014/main" id="{5E240305-571E-DDA1-47A1-C32B135D5B33}"/>
              </a:ext>
            </a:extLst>
          </p:cNvPr>
          <p:cNvSpPr>
            <a:spLocks noGrp="1"/>
          </p:cNvSpPr>
          <p:nvPr>
            <p:ph type="sldNum" sz="quarter" idx="5"/>
          </p:nvPr>
        </p:nvSpPr>
        <p:spPr/>
        <p:txBody>
          <a:bodyPr/>
          <a:lstStyle/>
          <a:p>
            <a:fld id="{F177C03E-91B1-E742-AFE0-D92BBE2B63AD}" type="slidenum">
              <a:rPr lang="en-US" smtClean="0"/>
              <a:t>57</a:t>
            </a:fld>
            <a:endParaRPr lang="en-US"/>
          </a:p>
        </p:txBody>
      </p:sp>
    </p:spTree>
    <p:extLst>
      <p:ext uri="{BB962C8B-B14F-4D97-AF65-F5344CB8AC3E}">
        <p14:creationId xmlns:p14="http://schemas.microsoft.com/office/powerpoint/2010/main" val="395910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7C03E-91B1-E742-AFE0-D92BBE2B63AD}" type="slidenum">
              <a:rPr lang="en-US" smtClean="0"/>
              <a:t>64</a:t>
            </a:fld>
            <a:endParaRPr lang="en-US"/>
          </a:p>
        </p:txBody>
      </p:sp>
    </p:spTree>
    <p:extLst>
      <p:ext uri="{BB962C8B-B14F-4D97-AF65-F5344CB8AC3E}">
        <p14:creationId xmlns:p14="http://schemas.microsoft.com/office/powerpoint/2010/main" val="20302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D7FE-188C-4F90-001C-514792EAF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73BB8-CF32-17C3-E40B-A41F435F24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C912C0-B0B0-EA11-2ABA-09127AEE7B0E}"/>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72E73299-21AD-E2D7-84FE-C8CC180C383E}"/>
              </a:ext>
            </a:extLst>
          </p:cNvPr>
          <p:cNvSpPr>
            <a:spLocks noGrp="1"/>
          </p:cNvSpPr>
          <p:nvPr>
            <p:ph type="sldNum" sz="quarter" idx="5"/>
          </p:nvPr>
        </p:nvSpPr>
        <p:spPr/>
        <p:txBody>
          <a:bodyPr/>
          <a:lstStyle/>
          <a:p>
            <a:fld id="{F177C03E-91B1-E742-AFE0-D92BBE2B63AD}" type="slidenum">
              <a:rPr lang="en-US" smtClean="0"/>
              <a:t>5</a:t>
            </a:fld>
            <a:endParaRPr lang="en-US"/>
          </a:p>
        </p:txBody>
      </p:sp>
    </p:spTree>
    <p:extLst>
      <p:ext uri="{BB962C8B-B14F-4D97-AF65-F5344CB8AC3E}">
        <p14:creationId xmlns:p14="http://schemas.microsoft.com/office/powerpoint/2010/main" val="50448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r>
              <a:rPr lang="en-US" dirty="0"/>
              <a:t>They </a:t>
            </a:r>
            <a:r>
              <a:rPr lang="en-GB" dirty="0"/>
              <a:t>evaluate GPT-4o, GPT-5, and Gemini-2.5-Flash</a:t>
            </a:r>
          </a:p>
          <a:p>
            <a:pPr marL="171450" indent="-171450">
              <a:buFontTx/>
              <a:buChar char="-"/>
            </a:pPr>
            <a:r>
              <a:rPr lang="en-GB" dirty="0"/>
              <a:t>Citation retrieval: sampled 1,000 papers from </a:t>
            </a:r>
            <a:r>
              <a:rPr lang="en-GB" dirty="0" err="1"/>
              <a:t>arxiv</a:t>
            </a:r>
            <a:r>
              <a:rPr lang="en-GB" dirty="0"/>
              <a:t> CS , 300 test queries targeting 3-10 papers per query</a:t>
            </a:r>
          </a:p>
          <a:p>
            <a:pPr marL="171450" indent="-171450">
              <a:buFontTx/>
              <a:buChar char="-"/>
            </a:pPr>
            <a:r>
              <a:rPr lang="en-GB" dirty="0"/>
              <a:t>Content extraction: Chose 140 papers across domains </a:t>
            </a:r>
            <a:endParaRPr lang="en-US" dirty="0"/>
          </a:p>
        </p:txBody>
      </p:sp>
      <p:sp>
        <p:nvSpPr>
          <p:cNvPr id="4" name="Slide Number Placeholder 3"/>
          <p:cNvSpPr>
            <a:spLocks noGrp="1"/>
          </p:cNvSpPr>
          <p:nvPr>
            <p:ph type="sldNum" sz="quarter" idx="5"/>
          </p:nvPr>
        </p:nvSpPr>
        <p:spPr/>
        <p:txBody>
          <a:bodyPr/>
          <a:lstStyle/>
          <a:p>
            <a:fld id="{F177C03E-91B1-E742-AFE0-D92BBE2B63AD}" type="slidenum">
              <a:rPr lang="en-US" smtClean="0"/>
              <a:t>6</a:t>
            </a:fld>
            <a:endParaRPr lang="en-US"/>
          </a:p>
        </p:txBody>
      </p:sp>
    </p:spTree>
    <p:extLst>
      <p:ext uri="{BB962C8B-B14F-4D97-AF65-F5344CB8AC3E}">
        <p14:creationId xmlns:p14="http://schemas.microsoft.com/office/powerpoint/2010/main" val="247964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06D2-116D-0BCF-7C48-67BEDDA9E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EFF5D-4486-2955-99D9-DD458ED017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C8F77A-7318-B499-BA7E-7E4B63B6BE38}"/>
              </a:ext>
            </a:extLst>
          </p:cNvPr>
          <p:cNvSpPr>
            <a:spLocks noGrp="1"/>
          </p:cNvSpPr>
          <p:nvPr>
            <p:ph type="body" idx="1"/>
          </p:nvPr>
        </p:nvSpPr>
        <p:spPr/>
        <p:txBody>
          <a:bodyPr/>
          <a:lstStyle/>
          <a:p>
            <a:pPr marL="171450" indent="-171450">
              <a:buFontTx/>
              <a:buChar char="-"/>
            </a:pPr>
            <a:r>
              <a:rPr lang="en-US" dirty="0"/>
              <a:t>They </a:t>
            </a:r>
            <a:r>
              <a:rPr lang="en-GB" dirty="0"/>
              <a:t>evaluate GPT-4o, GPT-5, and Gemini-2.5-Flash</a:t>
            </a:r>
          </a:p>
          <a:p>
            <a:pPr marL="171450" indent="-171450">
              <a:buFontTx/>
              <a:buChar char="-"/>
            </a:pPr>
            <a:r>
              <a:rPr lang="en-GB" dirty="0"/>
              <a:t>Citation retrieval: sampled 1,000 papers from </a:t>
            </a:r>
            <a:r>
              <a:rPr lang="en-GB" dirty="0" err="1"/>
              <a:t>arxiv</a:t>
            </a:r>
            <a:r>
              <a:rPr lang="en-GB" dirty="0"/>
              <a:t> CS , 300 test queries targeting 3-10 papers per query</a:t>
            </a:r>
          </a:p>
          <a:p>
            <a:pPr marL="171450" indent="-171450">
              <a:buFontTx/>
              <a:buChar char="-"/>
            </a:pPr>
            <a:r>
              <a:rPr lang="en-GB" dirty="0"/>
              <a:t>Content extraction: Chose 140 papers across domains </a:t>
            </a:r>
            <a:endParaRPr lang="en-US" dirty="0"/>
          </a:p>
        </p:txBody>
      </p:sp>
      <p:sp>
        <p:nvSpPr>
          <p:cNvPr id="4" name="Slide Number Placeholder 3">
            <a:extLst>
              <a:ext uri="{FF2B5EF4-FFF2-40B4-BE49-F238E27FC236}">
                <a16:creationId xmlns:a16="http://schemas.microsoft.com/office/drawing/2014/main" id="{2DD8DBA5-6149-9255-495D-05C825AE178E}"/>
              </a:ext>
            </a:extLst>
          </p:cNvPr>
          <p:cNvSpPr>
            <a:spLocks noGrp="1"/>
          </p:cNvSpPr>
          <p:nvPr>
            <p:ph type="sldNum" sz="quarter" idx="5"/>
          </p:nvPr>
        </p:nvSpPr>
        <p:spPr/>
        <p:txBody>
          <a:bodyPr/>
          <a:lstStyle/>
          <a:p>
            <a:fld id="{F177C03E-91B1-E742-AFE0-D92BBE2B63AD}" type="slidenum">
              <a:rPr lang="en-US" smtClean="0"/>
              <a:t>7</a:t>
            </a:fld>
            <a:endParaRPr lang="en-US"/>
          </a:p>
        </p:txBody>
      </p:sp>
    </p:spTree>
    <p:extLst>
      <p:ext uri="{BB962C8B-B14F-4D97-AF65-F5344CB8AC3E}">
        <p14:creationId xmlns:p14="http://schemas.microsoft.com/office/powerpoint/2010/main" val="107214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r>
              <a:rPr lang="en-US" dirty="0"/>
              <a:t>Double counting: multiple reports of the same dataset getting weighted higher</a:t>
            </a:r>
          </a:p>
          <a:p>
            <a:pPr marL="171450" indent="-171450">
              <a:buFontTx/>
              <a:buChar char="-"/>
            </a:pPr>
            <a:r>
              <a:rPr lang="en-US" dirty="0"/>
              <a:t>Outlets: what counts as credible evidence? Do we trust blog posts? Preprints? Peer reviewed work? Or something else?</a:t>
            </a:r>
          </a:p>
          <a:p>
            <a:pPr marL="171450" indent="-171450">
              <a:buFontTx/>
              <a:buChar char="-"/>
            </a:pPr>
            <a:r>
              <a:rPr lang="en-US" dirty="0"/>
              <a:t>Concepts with same name: See bridging responsible AI gap</a:t>
            </a:r>
          </a:p>
        </p:txBody>
      </p:sp>
      <p:sp>
        <p:nvSpPr>
          <p:cNvPr id="4" name="Slide Number Placeholder 3"/>
          <p:cNvSpPr>
            <a:spLocks noGrp="1"/>
          </p:cNvSpPr>
          <p:nvPr>
            <p:ph type="sldNum" sz="quarter" idx="5"/>
          </p:nvPr>
        </p:nvSpPr>
        <p:spPr/>
        <p:txBody>
          <a:bodyPr/>
          <a:lstStyle/>
          <a:p>
            <a:fld id="{F177C03E-91B1-E742-AFE0-D92BBE2B63AD}" type="slidenum">
              <a:rPr lang="en-US" smtClean="0"/>
              <a:t>8</a:t>
            </a:fld>
            <a:endParaRPr lang="en-US"/>
          </a:p>
        </p:txBody>
      </p:sp>
    </p:spTree>
    <p:extLst>
      <p:ext uri="{BB962C8B-B14F-4D97-AF65-F5344CB8AC3E}">
        <p14:creationId xmlns:p14="http://schemas.microsoft.com/office/powerpoint/2010/main" val="271330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29DD-2722-EB16-F73A-3788554AC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98A4A-5CAF-8668-6C9A-A901DA603C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3E267B-4FE2-B033-95A3-1B0AAFE98E08}"/>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420ACE03-B989-D72F-23FB-FF84D9800B2C}"/>
              </a:ext>
            </a:extLst>
          </p:cNvPr>
          <p:cNvSpPr>
            <a:spLocks noGrp="1"/>
          </p:cNvSpPr>
          <p:nvPr>
            <p:ph type="sldNum" sz="quarter" idx="5"/>
          </p:nvPr>
        </p:nvSpPr>
        <p:spPr/>
        <p:txBody>
          <a:bodyPr/>
          <a:lstStyle/>
          <a:p>
            <a:fld id="{F177C03E-91B1-E742-AFE0-D92BBE2B63AD}" type="slidenum">
              <a:rPr lang="en-US" smtClean="0"/>
              <a:t>9</a:t>
            </a:fld>
            <a:endParaRPr lang="en-US"/>
          </a:p>
        </p:txBody>
      </p:sp>
    </p:spTree>
    <p:extLst>
      <p:ext uri="{BB962C8B-B14F-4D97-AF65-F5344CB8AC3E}">
        <p14:creationId xmlns:p14="http://schemas.microsoft.com/office/powerpoint/2010/main" val="128733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EEFF-67B1-CAA8-906E-5700455DB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CCA12-6FFC-C1DD-E3D2-E757839CA8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C5ABDA-85DC-7F11-73F6-BECCC3B715DA}"/>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1BAC66FC-B9F7-35DA-B4F5-061E438BC93B}"/>
              </a:ext>
            </a:extLst>
          </p:cNvPr>
          <p:cNvSpPr>
            <a:spLocks noGrp="1"/>
          </p:cNvSpPr>
          <p:nvPr>
            <p:ph type="sldNum" sz="quarter" idx="5"/>
          </p:nvPr>
        </p:nvSpPr>
        <p:spPr/>
        <p:txBody>
          <a:bodyPr/>
          <a:lstStyle/>
          <a:p>
            <a:fld id="{F177C03E-91B1-E742-AFE0-D92BBE2B63AD}" type="slidenum">
              <a:rPr lang="en-US" smtClean="0"/>
              <a:t>10</a:t>
            </a:fld>
            <a:endParaRPr lang="en-US"/>
          </a:p>
        </p:txBody>
      </p:sp>
    </p:spTree>
    <p:extLst>
      <p:ext uri="{BB962C8B-B14F-4D97-AF65-F5344CB8AC3E}">
        <p14:creationId xmlns:p14="http://schemas.microsoft.com/office/powerpoint/2010/main" val="72482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CF04-5A38-9884-B789-2F13878D6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E5A75-9B65-81CD-A893-9855FC72D7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56CFC4-8C6B-A193-541B-200C03B96EF4}"/>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22EFB4DE-932E-E1B9-034E-EDECC7B7D8E6}"/>
              </a:ext>
            </a:extLst>
          </p:cNvPr>
          <p:cNvSpPr>
            <a:spLocks noGrp="1"/>
          </p:cNvSpPr>
          <p:nvPr>
            <p:ph type="sldNum" sz="quarter" idx="5"/>
          </p:nvPr>
        </p:nvSpPr>
        <p:spPr/>
        <p:txBody>
          <a:bodyPr/>
          <a:lstStyle/>
          <a:p>
            <a:fld id="{F177C03E-91B1-E742-AFE0-D92BBE2B63AD}" type="slidenum">
              <a:rPr lang="en-US" smtClean="0"/>
              <a:t>11</a:t>
            </a:fld>
            <a:endParaRPr lang="en-US"/>
          </a:p>
        </p:txBody>
      </p:sp>
    </p:spTree>
    <p:extLst>
      <p:ext uri="{BB962C8B-B14F-4D97-AF65-F5344CB8AC3E}">
        <p14:creationId xmlns:p14="http://schemas.microsoft.com/office/powerpoint/2010/main" val="211767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7A63-9CD8-0437-49AA-9DA23B941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FCB90-1993-4825-9581-91081C9E37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482D90-E8B4-676D-D4AD-07B6EC9C5D91}"/>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BA3D0D8A-C935-86EE-19C1-AF9846D7BCF6}"/>
              </a:ext>
            </a:extLst>
          </p:cNvPr>
          <p:cNvSpPr>
            <a:spLocks noGrp="1"/>
          </p:cNvSpPr>
          <p:nvPr>
            <p:ph type="sldNum" sz="quarter" idx="5"/>
          </p:nvPr>
        </p:nvSpPr>
        <p:spPr/>
        <p:txBody>
          <a:bodyPr/>
          <a:lstStyle/>
          <a:p>
            <a:fld id="{F177C03E-91B1-E742-AFE0-D92BBE2B63AD}" type="slidenum">
              <a:rPr lang="en-US" smtClean="0"/>
              <a:t>12</a:t>
            </a:fld>
            <a:endParaRPr lang="en-US"/>
          </a:p>
        </p:txBody>
      </p:sp>
    </p:spTree>
    <p:extLst>
      <p:ext uri="{BB962C8B-B14F-4D97-AF65-F5344CB8AC3E}">
        <p14:creationId xmlns:p14="http://schemas.microsoft.com/office/powerpoint/2010/main" val="56283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8E02-4D6B-8737-CA70-FF9409954D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7F1D3F-833C-92C6-EBC6-DE957BB72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AE29C5-D6D1-8FB2-3501-D82E63B8B9EE}"/>
              </a:ext>
            </a:extLst>
          </p:cNvPr>
          <p:cNvSpPr>
            <a:spLocks noGrp="1"/>
          </p:cNvSpPr>
          <p:nvPr>
            <p:ph type="dt" sz="half" idx="10"/>
          </p:nvPr>
        </p:nvSpPr>
        <p:spPr/>
        <p:txBody>
          <a:bodyPr/>
          <a:lstStyle/>
          <a:p>
            <a:fld id="{2C396292-7C98-7C4B-8679-930B91AFFBAB}" type="datetime1">
              <a:rPr lang="en-GB" smtClean="0"/>
              <a:t>14/07/2026</a:t>
            </a:fld>
            <a:endParaRPr lang="en-US"/>
          </a:p>
        </p:txBody>
      </p:sp>
      <p:sp>
        <p:nvSpPr>
          <p:cNvPr id="5" name="Footer Placeholder 4">
            <a:extLst>
              <a:ext uri="{FF2B5EF4-FFF2-40B4-BE49-F238E27FC236}">
                <a16:creationId xmlns:a16="http://schemas.microsoft.com/office/drawing/2014/main" id="{3A74E33B-D954-DA17-9D13-09AADB20AA3D}"/>
              </a:ext>
            </a:extLst>
          </p:cNvPr>
          <p:cNvSpPr>
            <a:spLocks noGrp="1"/>
          </p:cNvSpPr>
          <p:nvPr>
            <p:ph type="ftr" sz="quarter" idx="11"/>
          </p:nvPr>
        </p:nvSpPr>
        <p:spPr/>
        <p:txBody>
          <a:body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9E6E350A-7F03-BFDB-C87A-B758E4967AB5}"/>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427975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34B1-29D4-D696-D5C7-FCE5E8ABD68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B9EB97-B159-F278-8E6B-DF5F37D947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962279-0F9F-C3C3-9FEE-1270A981AFCE}"/>
              </a:ext>
            </a:extLst>
          </p:cNvPr>
          <p:cNvSpPr>
            <a:spLocks noGrp="1"/>
          </p:cNvSpPr>
          <p:nvPr>
            <p:ph type="dt" sz="half" idx="10"/>
          </p:nvPr>
        </p:nvSpPr>
        <p:spPr/>
        <p:txBody>
          <a:bodyPr/>
          <a:lstStyle/>
          <a:p>
            <a:fld id="{A1843C07-D2E9-8E41-93CB-83BF9CDC4E47}" type="datetime1">
              <a:rPr lang="en-GB" smtClean="0"/>
              <a:t>14/07/2026</a:t>
            </a:fld>
            <a:endParaRPr lang="en-US"/>
          </a:p>
        </p:txBody>
      </p:sp>
      <p:sp>
        <p:nvSpPr>
          <p:cNvPr id="5" name="Footer Placeholder 4">
            <a:extLst>
              <a:ext uri="{FF2B5EF4-FFF2-40B4-BE49-F238E27FC236}">
                <a16:creationId xmlns:a16="http://schemas.microsoft.com/office/drawing/2014/main" id="{883225D7-1955-2858-9ECE-7640DD8C38D7}"/>
              </a:ext>
            </a:extLst>
          </p:cNvPr>
          <p:cNvSpPr>
            <a:spLocks noGrp="1"/>
          </p:cNvSpPr>
          <p:nvPr>
            <p:ph type="ftr" sz="quarter" idx="11"/>
          </p:nvPr>
        </p:nvSpPr>
        <p:spPr/>
        <p:txBody>
          <a:body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1796D940-C0A6-B64E-23AF-7F7EBD4C5F31}"/>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73715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9BE20E-86A3-8FB0-F997-67D7D9F52A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8C81CB-09CD-803D-0BD6-2F6A88BD4D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F0E763-C5B4-2F31-408B-00BE2B16C282}"/>
              </a:ext>
            </a:extLst>
          </p:cNvPr>
          <p:cNvSpPr>
            <a:spLocks noGrp="1"/>
          </p:cNvSpPr>
          <p:nvPr>
            <p:ph type="dt" sz="half" idx="10"/>
          </p:nvPr>
        </p:nvSpPr>
        <p:spPr/>
        <p:txBody>
          <a:bodyPr/>
          <a:lstStyle/>
          <a:p>
            <a:fld id="{2CB048EF-649B-B945-9E19-F731676A6919}" type="datetime1">
              <a:rPr lang="en-GB" smtClean="0"/>
              <a:t>14/07/2026</a:t>
            </a:fld>
            <a:endParaRPr lang="en-US"/>
          </a:p>
        </p:txBody>
      </p:sp>
      <p:sp>
        <p:nvSpPr>
          <p:cNvPr id="5" name="Footer Placeholder 4">
            <a:extLst>
              <a:ext uri="{FF2B5EF4-FFF2-40B4-BE49-F238E27FC236}">
                <a16:creationId xmlns:a16="http://schemas.microsoft.com/office/drawing/2014/main" id="{47E2493C-5C23-E032-DD71-2311D3EF3449}"/>
              </a:ext>
            </a:extLst>
          </p:cNvPr>
          <p:cNvSpPr>
            <a:spLocks noGrp="1"/>
          </p:cNvSpPr>
          <p:nvPr>
            <p:ph type="ftr" sz="quarter" idx="11"/>
          </p:nvPr>
        </p:nvSpPr>
        <p:spPr/>
        <p:txBody>
          <a:body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21473613-7EB6-93E2-333C-9B52765E91C2}"/>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4516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6237-A281-542A-6B3B-3B0DC1FAE0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879BAF-DE6E-D825-48DA-9B1210A418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E55498-2DE9-E31F-8883-5442B8C89075}"/>
              </a:ext>
            </a:extLst>
          </p:cNvPr>
          <p:cNvSpPr>
            <a:spLocks noGrp="1"/>
          </p:cNvSpPr>
          <p:nvPr>
            <p:ph type="dt" sz="half" idx="10"/>
          </p:nvPr>
        </p:nvSpPr>
        <p:spPr/>
        <p:txBody>
          <a:bodyPr/>
          <a:lstStyle/>
          <a:p>
            <a:fld id="{25E5A674-AAAD-6E4D-9895-E8B4185AA3D3}" type="datetime1">
              <a:rPr lang="en-GB" smtClean="0"/>
              <a:t>14/07/2026</a:t>
            </a:fld>
            <a:endParaRPr lang="en-US"/>
          </a:p>
        </p:txBody>
      </p:sp>
      <p:sp>
        <p:nvSpPr>
          <p:cNvPr id="5" name="Footer Placeholder 4">
            <a:extLst>
              <a:ext uri="{FF2B5EF4-FFF2-40B4-BE49-F238E27FC236}">
                <a16:creationId xmlns:a16="http://schemas.microsoft.com/office/drawing/2014/main" id="{BA71AB8D-3658-1676-FFB0-C7726C604A8B}"/>
              </a:ext>
            </a:extLst>
          </p:cNvPr>
          <p:cNvSpPr>
            <a:spLocks noGrp="1"/>
          </p:cNvSpPr>
          <p:nvPr>
            <p:ph type="ftr" sz="quarter" idx="11"/>
          </p:nvPr>
        </p:nvSpPr>
        <p:spPr/>
        <p:txBody>
          <a:body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46D96751-0EDC-7539-D731-D3788F6D884D}"/>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144880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4C58-CC80-8B09-90AD-A27BF9081EC7}"/>
              </a:ext>
            </a:extLst>
          </p:cNvPr>
          <p:cNvSpPr>
            <a:spLocks noGrp="1"/>
          </p:cNvSpPr>
          <p:nvPr>
            <p:ph type="title"/>
          </p:nvPr>
        </p:nvSpPr>
        <p:spPr>
          <a:xfrm>
            <a:off x="831850" y="1709738"/>
            <a:ext cx="10515600" cy="2852737"/>
          </a:xfrm>
        </p:spPr>
        <p:txBody>
          <a:bodyPr anchor="b"/>
          <a:lstStyle>
            <a:lvl1pPr>
              <a:defRPr sz="6000">
                <a:solidFill>
                  <a:srgbClr val="C51130"/>
                </a:solidFill>
                <a:latin typeface="Palatino Linotype" panose="02040502050505030304" pitchFamily="18"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D842307-FC3D-11EC-E8E4-9E7EBC27BC4D}"/>
              </a:ext>
            </a:extLst>
          </p:cNvPr>
          <p:cNvSpPr>
            <a:spLocks noGrp="1"/>
          </p:cNvSpPr>
          <p:nvPr>
            <p:ph type="body" idx="1"/>
          </p:nvPr>
        </p:nvSpPr>
        <p:spPr>
          <a:xfrm>
            <a:off x="992459" y="4589463"/>
            <a:ext cx="10194382"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FC37E684-6FD3-50D5-F75C-2FFA406154B1}"/>
              </a:ext>
            </a:extLst>
          </p:cNvPr>
          <p:cNvSpPr>
            <a:spLocks noGrp="1"/>
          </p:cNvSpPr>
          <p:nvPr>
            <p:ph type="dt" sz="half" idx="10"/>
          </p:nvPr>
        </p:nvSpPr>
        <p:spPr/>
        <p:txBody>
          <a:bodyPr/>
          <a:lstStyle/>
          <a:p>
            <a:fld id="{ED850EB7-2E12-284D-9B1D-52D8A5D048C5}" type="datetime1">
              <a:rPr lang="en-GB" smtClean="0"/>
              <a:t>14/07/2026</a:t>
            </a:fld>
            <a:endParaRPr lang="en-US"/>
          </a:p>
        </p:txBody>
      </p:sp>
      <p:sp>
        <p:nvSpPr>
          <p:cNvPr id="5" name="Footer Placeholder 4">
            <a:extLst>
              <a:ext uri="{FF2B5EF4-FFF2-40B4-BE49-F238E27FC236}">
                <a16:creationId xmlns:a16="http://schemas.microsoft.com/office/drawing/2014/main" id="{0801EE2A-6292-98EC-2BF3-6024DFFE868D}"/>
              </a:ext>
            </a:extLst>
          </p:cNvPr>
          <p:cNvSpPr>
            <a:spLocks noGrp="1"/>
          </p:cNvSpPr>
          <p:nvPr>
            <p:ph type="ftr" sz="quarter" idx="11"/>
          </p:nvPr>
        </p:nvSpPr>
        <p:spPr/>
        <p:txBody>
          <a:body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CDAC696C-B8D3-725F-BF66-00A720C3013D}"/>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1173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6C95-18D1-A16E-F9FF-727F76F2EE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64C9ED-0BAE-B78F-88DA-D6635B4AA8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DFF5E3-97EA-491B-60C9-0FBFEFE7C7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01A3B-B83B-445C-5A30-B0F404B7ADFE}"/>
              </a:ext>
            </a:extLst>
          </p:cNvPr>
          <p:cNvSpPr>
            <a:spLocks noGrp="1"/>
          </p:cNvSpPr>
          <p:nvPr>
            <p:ph type="dt" sz="half" idx="10"/>
          </p:nvPr>
        </p:nvSpPr>
        <p:spPr/>
        <p:txBody>
          <a:bodyPr/>
          <a:lstStyle/>
          <a:p>
            <a:fld id="{A54CC5E2-63D2-684C-9875-A7F77D17F151}" type="datetime1">
              <a:rPr lang="en-GB" smtClean="0"/>
              <a:t>14/07/2026</a:t>
            </a:fld>
            <a:endParaRPr lang="en-US"/>
          </a:p>
        </p:txBody>
      </p:sp>
      <p:sp>
        <p:nvSpPr>
          <p:cNvPr id="6" name="Footer Placeholder 5">
            <a:extLst>
              <a:ext uri="{FF2B5EF4-FFF2-40B4-BE49-F238E27FC236}">
                <a16:creationId xmlns:a16="http://schemas.microsoft.com/office/drawing/2014/main" id="{4F5B9B53-15C1-08AE-CE55-FE84B56B561B}"/>
              </a:ext>
            </a:extLst>
          </p:cNvPr>
          <p:cNvSpPr>
            <a:spLocks noGrp="1"/>
          </p:cNvSpPr>
          <p:nvPr>
            <p:ph type="ftr" sz="quarter" idx="11"/>
          </p:nvPr>
        </p:nvSpPr>
        <p:spPr/>
        <p:txBody>
          <a:bodyPr/>
          <a:lstStyle/>
          <a:p>
            <a:r>
              <a:rPr lang="en-US"/>
              <a:t>AI in Scientific Research - What Could Go Wrong (and How to Avoid It)?</a:t>
            </a:r>
          </a:p>
        </p:txBody>
      </p:sp>
      <p:sp>
        <p:nvSpPr>
          <p:cNvPr id="7" name="Slide Number Placeholder 6">
            <a:extLst>
              <a:ext uri="{FF2B5EF4-FFF2-40B4-BE49-F238E27FC236}">
                <a16:creationId xmlns:a16="http://schemas.microsoft.com/office/drawing/2014/main" id="{F504005F-DDDC-1D2F-60BD-82ECA215DF83}"/>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293478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CE53-94AB-4E32-0B16-A2BFCD9DB8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0402AA-7661-3122-388E-86BB1CF29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E51C13-E10D-C917-2335-F89CE4ADE9B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BEA269A-53F6-B446-34D4-824BDA7E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E8826A9-BB7E-0FF3-B19F-88FFB72C70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11199E-9161-22ED-E69A-A4F82048852F}"/>
              </a:ext>
            </a:extLst>
          </p:cNvPr>
          <p:cNvSpPr>
            <a:spLocks noGrp="1"/>
          </p:cNvSpPr>
          <p:nvPr>
            <p:ph type="dt" sz="half" idx="10"/>
          </p:nvPr>
        </p:nvSpPr>
        <p:spPr/>
        <p:txBody>
          <a:bodyPr/>
          <a:lstStyle/>
          <a:p>
            <a:fld id="{F783CA78-7870-DB4B-B910-7C143959D6C9}" type="datetime1">
              <a:rPr lang="en-GB" smtClean="0"/>
              <a:t>14/07/2026</a:t>
            </a:fld>
            <a:endParaRPr lang="en-US"/>
          </a:p>
        </p:txBody>
      </p:sp>
      <p:sp>
        <p:nvSpPr>
          <p:cNvPr id="8" name="Footer Placeholder 7">
            <a:extLst>
              <a:ext uri="{FF2B5EF4-FFF2-40B4-BE49-F238E27FC236}">
                <a16:creationId xmlns:a16="http://schemas.microsoft.com/office/drawing/2014/main" id="{8F84A799-8692-3550-7D29-C26B087CB170}"/>
              </a:ext>
            </a:extLst>
          </p:cNvPr>
          <p:cNvSpPr>
            <a:spLocks noGrp="1"/>
          </p:cNvSpPr>
          <p:nvPr>
            <p:ph type="ftr" sz="quarter" idx="11"/>
          </p:nvPr>
        </p:nvSpPr>
        <p:spPr/>
        <p:txBody>
          <a:bodyPr/>
          <a:lstStyle/>
          <a:p>
            <a:r>
              <a:rPr lang="en-US"/>
              <a:t>AI in Scientific Research - What Could Go Wrong (and How to Avoid It)?</a:t>
            </a:r>
          </a:p>
        </p:txBody>
      </p:sp>
      <p:sp>
        <p:nvSpPr>
          <p:cNvPr id="9" name="Slide Number Placeholder 8">
            <a:extLst>
              <a:ext uri="{FF2B5EF4-FFF2-40B4-BE49-F238E27FC236}">
                <a16:creationId xmlns:a16="http://schemas.microsoft.com/office/drawing/2014/main" id="{C1A0E985-B0CD-DD84-A7DA-21F1A350229A}"/>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364512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0973-AE62-A3B9-B76C-4578A88432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8B227F-FCCA-592D-C86D-2751BA639EDF}"/>
              </a:ext>
            </a:extLst>
          </p:cNvPr>
          <p:cNvSpPr>
            <a:spLocks noGrp="1"/>
          </p:cNvSpPr>
          <p:nvPr>
            <p:ph type="dt" sz="half" idx="10"/>
          </p:nvPr>
        </p:nvSpPr>
        <p:spPr/>
        <p:txBody>
          <a:bodyPr/>
          <a:lstStyle/>
          <a:p>
            <a:fld id="{DA0DC1FA-4EB2-1E48-AA6B-0994E14471D9}" type="datetime1">
              <a:rPr lang="en-GB" smtClean="0"/>
              <a:t>14/07/2026</a:t>
            </a:fld>
            <a:endParaRPr lang="en-US"/>
          </a:p>
        </p:txBody>
      </p:sp>
      <p:sp>
        <p:nvSpPr>
          <p:cNvPr id="4" name="Footer Placeholder 3">
            <a:extLst>
              <a:ext uri="{FF2B5EF4-FFF2-40B4-BE49-F238E27FC236}">
                <a16:creationId xmlns:a16="http://schemas.microsoft.com/office/drawing/2014/main" id="{9E100FCE-7343-9900-884B-D8084AD41B7D}"/>
              </a:ext>
            </a:extLst>
          </p:cNvPr>
          <p:cNvSpPr>
            <a:spLocks noGrp="1"/>
          </p:cNvSpPr>
          <p:nvPr>
            <p:ph type="ftr" sz="quarter" idx="11"/>
          </p:nvPr>
        </p:nvSpPr>
        <p:spPr/>
        <p:txBody>
          <a:bodyPr/>
          <a:lstStyle/>
          <a:p>
            <a:r>
              <a:rPr lang="en-US"/>
              <a:t>AI in Scientific Research - What Could Go Wrong (and How to Avoid It)?</a:t>
            </a:r>
          </a:p>
        </p:txBody>
      </p:sp>
      <p:sp>
        <p:nvSpPr>
          <p:cNvPr id="5" name="Slide Number Placeholder 4">
            <a:extLst>
              <a:ext uri="{FF2B5EF4-FFF2-40B4-BE49-F238E27FC236}">
                <a16:creationId xmlns:a16="http://schemas.microsoft.com/office/drawing/2014/main" id="{6B379D29-C7B6-2E33-09BB-F61742458AA3}"/>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393661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8F503-9E03-00D2-92C3-467170AFAE6E}"/>
              </a:ext>
            </a:extLst>
          </p:cNvPr>
          <p:cNvSpPr>
            <a:spLocks noGrp="1"/>
          </p:cNvSpPr>
          <p:nvPr>
            <p:ph type="dt" sz="half" idx="10"/>
          </p:nvPr>
        </p:nvSpPr>
        <p:spPr/>
        <p:txBody>
          <a:bodyPr/>
          <a:lstStyle/>
          <a:p>
            <a:fld id="{1B7EEF4F-6F87-BE40-B380-E171A60F7BD1}" type="datetime1">
              <a:rPr lang="en-GB" smtClean="0"/>
              <a:t>14/07/2026</a:t>
            </a:fld>
            <a:endParaRPr lang="en-US"/>
          </a:p>
        </p:txBody>
      </p:sp>
      <p:sp>
        <p:nvSpPr>
          <p:cNvPr id="3" name="Footer Placeholder 2">
            <a:extLst>
              <a:ext uri="{FF2B5EF4-FFF2-40B4-BE49-F238E27FC236}">
                <a16:creationId xmlns:a16="http://schemas.microsoft.com/office/drawing/2014/main" id="{3D170E4D-1DAC-01FB-AEB4-8D86EAD0B4E4}"/>
              </a:ext>
            </a:extLst>
          </p:cNvPr>
          <p:cNvSpPr>
            <a:spLocks noGrp="1"/>
          </p:cNvSpPr>
          <p:nvPr>
            <p:ph type="ftr" sz="quarter" idx="11"/>
          </p:nvPr>
        </p:nvSpPr>
        <p:spPr/>
        <p:txBody>
          <a:bodyPr/>
          <a:lstStyle/>
          <a:p>
            <a:r>
              <a:rPr lang="en-US"/>
              <a:t>AI in Scientific Research - What Could Go Wrong (and How to Avoid It)?</a:t>
            </a:r>
          </a:p>
        </p:txBody>
      </p:sp>
      <p:sp>
        <p:nvSpPr>
          <p:cNvPr id="4" name="Slide Number Placeholder 3">
            <a:extLst>
              <a:ext uri="{FF2B5EF4-FFF2-40B4-BE49-F238E27FC236}">
                <a16:creationId xmlns:a16="http://schemas.microsoft.com/office/drawing/2014/main" id="{AE54C754-BF63-9C42-AA46-E8646CB1FE5D}"/>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423345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B378-9412-2BE5-ECC9-908DEF54DC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915A7FC-D987-FE48-2EE3-7D9E09ED7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3C3A874-52BD-6EA7-B8F1-B88B73CE8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9978E0-2771-C9C4-8009-34A00F32B65A}"/>
              </a:ext>
            </a:extLst>
          </p:cNvPr>
          <p:cNvSpPr>
            <a:spLocks noGrp="1"/>
          </p:cNvSpPr>
          <p:nvPr>
            <p:ph type="dt" sz="half" idx="10"/>
          </p:nvPr>
        </p:nvSpPr>
        <p:spPr/>
        <p:txBody>
          <a:bodyPr/>
          <a:lstStyle/>
          <a:p>
            <a:fld id="{54474982-16F6-E84A-AD67-2B56F5BA8ED2}" type="datetime1">
              <a:rPr lang="en-GB" smtClean="0"/>
              <a:t>14/07/2026</a:t>
            </a:fld>
            <a:endParaRPr lang="en-US"/>
          </a:p>
        </p:txBody>
      </p:sp>
      <p:sp>
        <p:nvSpPr>
          <p:cNvPr id="6" name="Footer Placeholder 5">
            <a:extLst>
              <a:ext uri="{FF2B5EF4-FFF2-40B4-BE49-F238E27FC236}">
                <a16:creationId xmlns:a16="http://schemas.microsoft.com/office/drawing/2014/main" id="{49CFC37C-53A6-8CA5-C6F7-97801C11B95A}"/>
              </a:ext>
            </a:extLst>
          </p:cNvPr>
          <p:cNvSpPr>
            <a:spLocks noGrp="1"/>
          </p:cNvSpPr>
          <p:nvPr>
            <p:ph type="ftr" sz="quarter" idx="11"/>
          </p:nvPr>
        </p:nvSpPr>
        <p:spPr/>
        <p:txBody>
          <a:bodyPr/>
          <a:lstStyle/>
          <a:p>
            <a:r>
              <a:rPr lang="en-US"/>
              <a:t>AI in Scientific Research - What Could Go Wrong (and How to Avoid It)?</a:t>
            </a:r>
          </a:p>
        </p:txBody>
      </p:sp>
      <p:sp>
        <p:nvSpPr>
          <p:cNvPr id="7" name="Slide Number Placeholder 6">
            <a:extLst>
              <a:ext uri="{FF2B5EF4-FFF2-40B4-BE49-F238E27FC236}">
                <a16:creationId xmlns:a16="http://schemas.microsoft.com/office/drawing/2014/main" id="{10685297-A0A7-9852-85CC-4E76076A6F1C}"/>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169921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030B-EE89-EFC8-6946-F664924B5E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FA36FA9-DF24-90B1-B526-BCA0A9964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142ED1-E931-0C6C-F89A-978B3AA6B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537740-9D5F-900F-7A64-AE7C8922A12D}"/>
              </a:ext>
            </a:extLst>
          </p:cNvPr>
          <p:cNvSpPr>
            <a:spLocks noGrp="1"/>
          </p:cNvSpPr>
          <p:nvPr>
            <p:ph type="dt" sz="half" idx="10"/>
          </p:nvPr>
        </p:nvSpPr>
        <p:spPr/>
        <p:txBody>
          <a:bodyPr/>
          <a:lstStyle/>
          <a:p>
            <a:fld id="{2373FD72-AADC-4D41-8ADD-C507E4177DC4}" type="datetime1">
              <a:rPr lang="en-GB" smtClean="0"/>
              <a:t>14/07/2026</a:t>
            </a:fld>
            <a:endParaRPr lang="en-US"/>
          </a:p>
        </p:txBody>
      </p:sp>
      <p:sp>
        <p:nvSpPr>
          <p:cNvPr id="6" name="Footer Placeholder 5">
            <a:extLst>
              <a:ext uri="{FF2B5EF4-FFF2-40B4-BE49-F238E27FC236}">
                <a16:creationId xmlns:a16="http://schemas.microsoft.com/office/drawing/2014/main" id="{1EB669C0-E654-E4A6-C41A-C77B3ACD645B}"/>
              </a:ext>
            </a:extLst>
          </p:cNvPr>
          <p:cNvSpPr>
            <a:spLocks noGrp="1"/>
          </p:cNvSpPr>
          <p:nvPr>
            <p:ph type="ftr" sz="quarter" idx="11"/>
          </p:nvPr>
        </p:nvSpPr>
        <p:spPr/>
        <p:txBody>
          <a:bodyPr/>
          <a:lstStyle/>
          <a:p>
            <a:r>
              <a:rPr lang="en-US"/>
              <a:t>AI in Scientific Research - What Could Go Wrong (and How to Avoid It)?</a:t>
            </a:r>
          </a:p>
        </p:txBody>
      </p:sp>
      <p:sp>
        <p:nvSpPr>
          <p:cNvPr id="7" name="Slide Number Placeholder 6">
            <a:extLst>
              <a:ext uri="{FF2B5EF4-FFF2-40B4-BE49-F238E27FC236}">
                <a16:creationId xmlns:a16="http://schemas.microsoft.com/office/drawing/2014/main" id="{63179A7C-D319-C834-067B-94F7C340F704}"/>
              </a:ext>
            </a:extLst>
          </p:cNvPr>
          <p:cNvSpPr>
            <a:spLocks noGrp="1"/>
          </p:cNvSpPr>
          <p:nvPr>
            <p:ph type="sldNum" sz="quarter" idx="12"/>
          </p:nvPr>
        </p:nvSpPr>
        <p:spPr/>
        <p:txBody>
          <a:bodyPr/>
          <a:lstStyle/>
          <a:p>
            <a:fld id="{CC5D1E41-C2CA-0245-8B37-E56DCF546357}" type="slidenum">
              <a:rPr lang="en-US" smtClean="0"/>
              <a:t>‹#›</a:t>
            </a:fld>
            <a:endParaRPr lang="en-US"/>
          </a:p>
        </p:txBody>
      </p:sp>
    </p:spTree>
    <p:extLst>
      <p:ext uri="{BB962C8B-B14F-4D97-AF65-F5344CB8AC3E}">
        <p14:creationId xmlns:p14="http://schemas.microsoft.com/office/powerpoint/2010/main" val="1893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522AD-2CCF-E6EA-0446-C5DAE146D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13288F-D939-5B2D-199F-90A51D54D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A9E42A-E336-5702-A4F5-580E6EC10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C21D04-5DFF-AA48-A7CA-9C817DD82DD6}" type="datetime1">
              <a:rPr lang="en-GB" smtClean="0"/>
              <a:t>14/07/2026</a:t>
            </a:fld>
            <a:endParaRPr lang="en-US"/>
          </a:p>
        </p:txBody>
      </p:sp>
      <p:sp>
        <p:nvSpPr>
          <p:cNvPr id="5" name="Footer Placeholder 4">
            <a:extLst>
              <a:ext uri="{FF2B5EF4-FFF2-40B4-BE49-F238E27FC236}">
                <a16:creationId xmlns:a16="http://schemas.microsoft.com/office/drawing/2014/main" id="{6CA382F0-B980-0D9E-D190-94F0767A29DC}"/>
              </a:ext>
            </a:extLst>
          </p:cNvPr>
          <p:cNvSpPr>
            <a:spLocks noGrp="1"/>
          </p:cNvSpPr>
          <p:nvPr>
            <p:ph type="ftr" sz="quarter" idx="3"/>
          </p:nvPr>
        </p:nvSpPr>
        <p:spPr>
          <a:xfrm>
            <a:off x="3581400" y="6356350"/>
            <a:ext cx="50292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AI in Scientific Research - What Could Go Wrong (and How to Avoid It)?</a:t>
            </a:r>
          </a:p>
        </p:txBody>
      </p:sp>
      <p:sp>
        <p:nvSpPr>
          <p:cNvPr id="6" name="Slide Number Placeholder 5">
            <a:extLst>
              <a:ext uri="{FF2B5EF4-FFF2-40B4-BE49-F238E27FC236}">
                <a16:creationId xmlns:a16="http://schemas.microsoft.com/office/drawing/2014/main" id="{A73F1446-1C3F-AFF1-8EA3-C3EF4C414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5D1E41-C2CA-0245-8B37-E56DCF546357}" type="slidenum">
              <a:rPr lang="en-US" smtClean="0"/>
              <a:t>‹#›</a:t>
            </a:fld>
            <a:endParaRPr lang="en-US"/>
          </a:p>
        </p:txBody>
      </p:sp>
    </p:spTree>
    <p:extLst>
      <p:ext uri="{BB962C8B-B14F-4D97-AF65-F5344CB8AC3E}">
        <p14:creationId xmlns:p14="http://schemas.microsoft.com/office/powerpoint/2010/main" val="346098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balint.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s.cmu.edu/~nihars/"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doi.org/10.2196/80371" TargetMode="External"/><Relationship Id="rId2" Type="http://schemas.openxmlformats.org/officeDocument/2006/relationships/hyperlink" Target="https://doi.org/10.1145/3774904.3792597" TargetMode="External"/><Relationship Id="rId1" Type="http://schemas.openxmlformats.org/officeDocument/2006/relationships/slideLayout" Target="../slideLayouts/slideLayout2.xml"/><Relationship Id="rId5" Type="http://schemas.openxmlformats.org/officeDocument/2006/relationships/hyperlink" Target="https://doi.org/10.1038/s41586-026-10410-0" TargetMode="External"/><Relationship Id="rId4" Type="http://schemas.openxmlformats.org/officeDocument/2006/relationships/hyperlink" Target="https://doi.org/10.48550/arXiv.2605.06635"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oi.org/10.1038/s41586-025-09922-y" TargetMode="External"/><Relationship Id="rId7" Type="http://schemas.openxmlformats.org/officeDocument/2006/relationships/hyperlink" Target="https://doi.org/10.48550/arXiv.2512.03262" TargetMode="External"/><Relationship Id="rId2" Type="http://schemas.openxmlformats.org/officeDocument/2006/relationships/hyperlink" Target="https://openreview.net/forum?id=M23dTGWCZy" TargetMode="External"/><Relationship Id="rId1" Type="http://schemas.openxmlformats.org/officeDocument/2006/relationships/slideLayout" Target="../slideLayouts/slideLayout2.xml"/><Relationship Id="rId6" Type="http://schemas.openxmlformats.org/officeDocument/2006/relationships/hyperlink" Target="https://doi.org/10.48550/arXiv.2601.03315" TargetMode="External"/><Relationship Id="rId5" Type="http://schemas.openxmlformats.org/officeDocument/2006/relationships/hyperlink" Target="https://doi.org/10.48550/arXiv.2604.18805" TargetMode="External"/><Relationship Id="rId4" Type="http://schemas.openxmlformats.org/officeDocument/2006/relationships/hyperlink" Target="https://doi.org/10.1126/sciadv.adn5290"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doi.org/10.48550/arXiv.2511.21843" TargetMode="External"/><Relationship Id="rId2" Type="http://schemas.openxmlformats.org/officeDocument/2006/relationships/hyperlink" Target="https://doi.org/10.48550/arXiv.2503.15772" TargetMode="External"/><Relationship Id="rId1" Type="http://schemas.openxmlformats.org/officeDocument/2006/relationships/slideLayout" Target="../slideLayouts/slideLayout2.xml"/><Relationship Id="rId6" Type="http://schemas.openxmlformats.org/officeDocument/2006/relationships/hyperlink" Target="https://doi.org/10.1038/s41586-024-07146-0" TargetMode="External"/><Relationship Id="rId5" Type="http://schemas.openxmlformats.org/officeDocument/2006/relationships/hyperlink" Target="https://doi.org/10.1073/pnas.2400787121" TargetMode="External"/><Relationship Id="rId4" Type="http://schemas.openxmlformats.org/officeDocument/2006/relationships/hyperlink" Target="https://doi.org/10.48550/arXiv.2509.0871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CA10-0DDC-5642-3A24-86564995EC3E}"/>
              </a:ext>
            </a:extLst>
          </p:cNvPr>
          <p:cNvSpPr>
            <a:spLocks noGrp="1"/>
          </p:cNvSpPr>
          <p:nvPr>
            <p:ph type="ctrTitle"/>
          </p:nvPr>
        </p:nvSpPr>
        <p:spPr>
          <a:xfrm>
            <a:off x="1033153" y="1041400"/>
            <a:ext cx="9749642" cy="2387600"/>
          </a:xfrm>
        </p:spPr>
        <p:txBody>
          <a:bodyPr>
            <a:normAutofit/>
          </a:bodyPr>
          <a:lstStyle/>
          <a:p>
            <a:pPr algn="l"/>
            <a:r>
              <a:rPr lang="en-GB" sz="6600" b="1" dirty="0">
                <a:solidFill>
                  <a:srgbClr val="C51130"/>
                </a:solidFill>
                <a:latin typeface="Palatino Linotype" panose="02040502050505030304" pitchFamily="18" charset="0"/>
              </a:rPr>
              <a:t>AI in Scientific Research</a:t>
            </a:r>
            <a:endParaRPr lang="en-US" sz="6600" b="1" dirty="0">
              <a:solidFill>
                <a:srgbClr val="C51130"/>
              </a:solidFill>
              <a:latin typeface="Palatino Linotype" panose="02040502050505030304" pitchFamily="18" charset="0"/>
            </a:endParaRPr>
          </a:p>
        </p:txBody>
      </p:sp>
      <p:sp>
        <p:nvSpPr>
          <p:cNvPr id="3" name="Subtitle 2">
            <a:extLst>
              <a:ext uri="{FF2B5EF4-FFF2-40B4-BE49-F238E27FC236}">
                <a16:creationId xmlns:a16="http://schemas.microsoft.com/office/drawing/2014/main" id="{CC3EE563-29D3-2EED-FD63-611448851BDE}"/>
              </a:ext>
            </a:extLst>
          </p:cNvPr>
          <p:cNvSpPr>
            <a:spLocks noGrp="1"/>
          </p:cNvSpPr>
          <p:nvPr>
            <p:ph type="subTitle" idx="1"/>
          </p:nvPr>
        </p:nvSpPr>
        <p:spPr>
          <a:xfrm>
            <a:off x="1411184" y="3428092"/>
            <a:ext cx="8993579" cy="827881"/>
          </a:xfrm>
        </p:spPr>
        <p:txBody>
          <a:bodyPr>
            <a:normAutofit/>
          </a:bodyPr>
          <a:lstStyle/>
          <a:p>
            <a:pPr algn="l"/>
            <a:r>
              <a:rPr lang="en-GB" sz="3200" b="1" dirty="0">
                <a:latin typeface="Palatino Linotype" panose="02040502050505030304" pitchFamily="18" charset="0"/>
                <a:cs typeface="Arial" panose="020B0604020202020204" pitchFamily="34" charset="0"/>
              </a:rPr>
              <a:t>What Could Go Wrong and How to Avoid It?</a:t>
            </a:r>
          </a:p>
        </p:txBody>
      </p:sp>
      <p:sp>
        <p:nvSpPr>
          <p:cNvPr id="5" name="TextBox 4">
            <a:extLst>
              <a:ext uri="{FF2B5EF4-FFF2-40B4-BE49-F238E27FC236}">
                <a16:creationId xmlns:a16="http://schemas.microsoft.com/office/drawing/2014/main" id="{FF17C946-60A4-10D8-BABF-850DFB1AB82B}"/>
              </a:ext>
            </a:extLst>
          </p:cNvPr>
          <p:cNvSpPr txBox="1"/>
          <p:nvPr/>
        </p:nvSpPr>
        <p:spPr>
          <a:xfrm>
            <a:off x="1411184" y="4253249"/>
            <a:ext cx="4678878" cy="1323439"/>
          </a:xfrm>
          <a:prstGeom prst="rect">
            <a:avLst/>
          </a:prstGeom>
          <a:noFill/>
        </p:spPr>
        <p:txBody>
          <a:bodyPr wrap="square">
            <a:spAutoFit/>
          </a:bodyPr>
          <a:lstStyle/>
          <a:p>
            <a:pPr algn="l"/>
            <a:r>
              <a:rPr lang="en-GB" sz="2000" b="1" dirty="0">
                <a:solidFill>
                  <a:srgbClr val="C51130"/>
                </a:solidFill>
                <a:latin typeface="Helvetica" pitchFamily="2" charset="0"/>
                <a:cs typeface="Arial" panose="020B0604020202020204" pitchFamily="34" charset="0"/>
              </a:rPr>
              <a:t>Bálint Gyevnár</a:t>
            </a:r>
          </a:p>
          <a:p>
            <a:pPr algn="l"/>
            <a:r>
              <a:rPr lang="en-GB" sz="2000" dirty="0">
                <a:latin typeface="Helvetica" pitchFamily="2" charset="0"/>
                <a:cs typeface="Arial" panose="020B0604020202020204" pitchFamily="34" charset="0"/>
              </a:rPr>
              <a:t> Institute for Complex Social Dynamics</a:t>
            </a:r>
          </a:p>
          <a:p>
            <a:pPr algn="l"/>
            <a:r>
              <a:rPr lang="en-GB" sz="2000" dirty="0">
                <a:latin typeface="Helvetica" pitchFamily="2" charset="0"/>
                <a:cs typeface="Arial" panose="020B0604020202020204" pitchFamily="34" charset="0"/>
              </a:rPr>
              <a:t> Carnegie Mellon University</a:t>
            </a:r>
          </a:p>
          <a:p>
            <a:pPr algn="l"/>
            <a:r>
              <a:rPr lang="en-GB" sz="2000" dirty="0">
                <a:latin typeface="Helvetica" pitchFamily="2" charset="0"/>
                <a:cs typeface="Arial" panose="020B0604020202020204" pitchFamily="34" charset="0"/>
              </a:rPr>
              <a:t> </a:t>
            </a:r>
            <a:r>
              <a:rPr lang="en-GB" sz="2000" dirty="0">
                <a:latin typeface="Helvetica" pitchFamily="2" charset="0"/>
                <a:cs typeface="Arial" panose="020B0604020202020204" pitchFamily="34" charset="0"/>
                <a:hlinkClick r:id="rId2"/>
              </a:rPr>
              <a:t>https://</a:t>
            </a:r>
            <a:r>
              <a:rPr lang="en-GB" sz="2000" dirty="0" err="1">
                <a:latin typeface="Helvetica" pitchFamily="2" charset="0"/>
                <a:cs typeface="Arial" panose="020B0604020202020204" pitchFamily="34" charset="0"/>
                <a:hlinkClick r:id="rId2"/>
              </a:rPr>
              <a:t>gbalint.me</a:t>
            </a:r>
            <a:r>
              <a:rPr lang="en-GB" sz="2000" dirty="0">
                <a:latin typeface="Helvetica" pitchFamily="2" charset="0"/>
                <a:cs typeface="Arial" panose="020B0604020202020204" pitchFamily="34" charset="0"/>
                <a:hlinkClick r:id="rId2"/>
              </a:rPr>
              <a:t>/</a:t>
            </a:r>
            <a:endParaRPr lang="en-US" sz="2000" dirty="0">
              <a:latin typeface="Helvetica" pitchFamily="2" charset="0"/>
              <a:cs typeface="Arial" panose="020B0604020202020204" pitchFamily="34" charset="0"/>
            </a:endParaRPr>
          </a:p>
        </p:txBody>
      </p:sp>
      <p:pic>
        <p:nvPicPr>
          <p:cNvPr id="7" name="Picture 6">
            <a:extLst>
              <a:ext uri="{FF2B5EF4-FFF2-40B4-BE49-F238E27FC236}">
                <a16:creationId xmlns:a16="http://schemas.microsoft.com/office/drawing/2014/main" id="{A0D31650-1356-16C6-D6AF-4F129497A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777" y="4255973"/>
            <a:ext cx="1334986" cy="1334986"/>
          </a:xfrm>
          <a:prstGeom prst="rect">
            <a:avLst/>
          </a:prstGeom>
        </p:spPr>
      </p:pic>
      <p:sp>
        <p:nvSpPr>
          <p:cNvPr id="4" name="TextBox 3">
            <a:extLst>
              <a:ext uri="{FF2B5EF4-FFF2-40B4-BE49-F238E27FC236}">
                <a16:creationId xmlns:a16="http://schemas.microsoft.com/office/drawing/2014/main" id="{E16489E8-5042-A247-DAFE-636D5E24F555}"/>
              </a:ext>
            </a:extLst>
          </p:cNvPr>
          <p:cNvSpPr txBox="1"/>
          <p:nvPr/>
        </p:nvSpPr>
        <p:spPr>
          <a:xfrm>
            <a:off x="2635282" y="6216271"/>
            <a:ext cx="6545382" cy="369332"/>
          </a:xfrm>
          <a:prstGeom prst="rect">
            <a:avLst/>
          </a:prstGeom>
          <a:noFill/>
        </p:spPr>
        <p:txBody>
          <a:bodyPr wrap="none" rtlCol="0">
            <a:spAutoFit/>
          </a:bodyPr>
          <a:lstStyle/>
          <a:p>
            <a:r>
              <a:rPr lang="en-US" i="1" dirty="0">
                <a:solidFill>
                  <a:schemeClr val="tx1">
                    <a:lumMod val="50000"/>
                    <a:lumOff val="50000"/>
                  </a:schemeClr>
                </a:solidFill>
                <a:latin typeface="Helvetica" pitchFamily="2" charset="0"/>
              </a:rPr>
              <a:t>Machine Learning Summer School 2026, Columbia University </a:t>
            </a:r>
          </a:p>
        </p:txBody>
      </p:sp>
    </p:spTree>
    <p:extLst>
      <p:ext uri="{BB962C8B-B14F-4D97-AF65-F5344CB8AC3E}">
        <p14:creationId xmlns:p14="http://schemas.microsoft.com/office/powerpoint/2010/main" val="263105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DED7E-EDC2-35DF-4B97-CF4CA96DDA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3B3DF1-A6B2-E46F-D3D7-B40D2B5662FD}"/>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8714976D-2C0A-9978-D9E5-78C27DA6A6E5}"/>
              </a:ext>
            </a:extLst>
          </p:cNvPr>
          <p:cNvSpPr>
            <a:spLocks noGrp="1"/>
          </p:cNvSpPr>
          <p:nvPr>
            <p:ph type="sldNum" sz="quarter" idx="12"/>
          </p:nvPr>
        </p:nvSpPr>
        <p:spPr/>
        <p:txBody>
          <a:bodyPr/>
          <a:lstStyle/>
          <a:p>
            <a:fld id="{CC5D1E41-C2CA-0245-8B37-E56DCF546357}" type="slidenum">
              <a:rPr lang="en-US" smtClean="0">
                <a:latin typeface="Helvetica" pitchFamily="2" charset="0"/>
              </a:rPr>
              <a:t>10</a:t>
            </a:fld>
            <a:endParaRPr lang="en-US">
              <a:latin typeface="Helvetica" pitchFamily="2" charset="0"/>
            </a:endParaRPr>
          </a:p>
        </p:txBody>
      </p:sp>
      <p:pic>
        <p:nvPicPr>
          <p:cNvPr id="6" name="Picture 5" descr="3 Spiderman Pointing Meme Template — Kapwing">
            <a:extLst>
              <a:ext uri="{FF2B5EF4-FFF2-40B4-BE49-F238E27FC236}">
                <a16:creationId xmlns:a16="http://schemas.microsoft.com/office/drawing/2014/main" id="{8FF00265-9199-33EA-B025-74644D960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1497" y="1321159"/>
            <a:ext cx="4868134" cy="4466513"/>
          </a:xfrm>
          <a:prstGeom prst="rect">
            <a:avLst/>
          </a:prstGeom>
        </p:spPr>
      </p:pic>
      <p:sp>
        <p:nvSpPr>
          <p:cNvPr id="9" name="TextBox 8">
            <a:extLst>
              <a:ext uri="{FF2B5EF4-FFF2-40B4-BE49-F238E27FC236}">
                <a16:creationId xmlns:a16="http://schemas.microsoft.com/office/drawing/2014/main" id="{9CD945E4-17A5-5A0B-A287-F8B8FF5C6A0E}"/>
              </a:ext>
            </a:extLst>
          </p:cNvPr>
          <p:cNvSpPr txBox="1"/>
          <p:nvPr/>
        </p:nvSpPr>
        <p:spPr>
          <a:xfrm>
            <a:off x="4012850" y="5189602"/>
            <a:ext cx="4456669" cy="523220"/>
          </a:xfrm>
          <a:prstGeom prst="rect">
            <a:avLst/>
          </a:prstGeom>
          <a:noFill/>
        </p:spPr>
        <p:txBody>
          <a:bodyPr wrap="none" rtlCol="0">
            <a:spAutoFit/>
          </a:bodyPr>
          <a:lstStyle/>
          <a:p>
            <a:r>
              <a:rPr lang="en-US" sz="2800" dirty="0">
                <a:solidFill>
                  <a:schemeClr val="bg1"/>
                </a:solidFill>
                <a:latin typeface="Impact" panose="020B0806030902050204" pitchFamily="34" charset="0"/>
              </a:rPr>
              <a:t>Actual LLM generating ideas</a:t>
            </a:r>
          </a:p>
        </p:txBody>
      </p:sp>
      <p:sp>
        <p:nvSpPr>
          <p:cNvPr id="10" name="Rounded Rectangle 9">
            <a:extLst>
              <a:ext uri="{FF2B5EF4-FFF2-40B4-BE49-F238E27FC236}">
                <a16:creationId xmlns:a16="http://schemas.microsoft.com/office/drawing/2014/main" id="{771F65B4-BAC7-2055-44BB-1937C6A43281}"/>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11" name="Rounded Rectangle 10">
            <a:extLst>
              <a:ext uri="{FF2B5EF4-FFF2-40B4-BE49-F238E27FC236}">
                <a16:creationId xmlns:a16="http://schemas.microsoft.com/office/drawing/2014/main" id="{1F2C0279-9B0D-5C5E-AA3D-3294A1ABBAC2}"/>
              </a:ext>
            </a:extLst>
          </p:cNvPr>
          <p:cNvSpPr/>
          <p:nvPr/>
        </p:nvSpPr>
        <p:spPr>
          <a:xfrm>
            <a:off x="3837710"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12" name="Rounded Rectangle 11">
            <a:extLst>
              <a:ext uri="{FF2B5EF4-FFF2-40B4-BE49-F238E27FC236}">
                <a16:creationId xmlns:a16="http://schemas.microsoft.com/office/drawing/2014/main" id="{57610216-6E3E-3BB3-B58B-AFAB0B0BE519}"/>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5" name="Rounded Rectangle 14">
            <a:extLst>
              <a:ext uri="{FF2B5EF4-FFF2-40B4-BE49-F238E27FC236}">
                <a16:creationId xmlns:a16="http://schemas.microsoft.com/office/drawing/2014/main" id="{F01B3815-3DC6-9AD7-FC72-63F7E46FAA61}"/>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6" name="Straight Arrow Connector 15">
            <a:extLst>
              <a:ext uri="{FF2B5EF4-FFF2-40B4-BE49-F238E27FC236}">
                <a16:creationId xmlns:a16="http://schemas.microsoft.com/office/drawing/2014/main" id="{D15447D5-DFAF-9D9F-C541-893428CF8E3D}"/>
              </a:ext>
            </a:extLst>
          </p:cNvPr>
          <p:cNvCxnSpPr>
            <a:cxnSpLocks/>
            <a:stCxn id="10" idx="3"/>
            <a:endCxn id="11"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97A7DC66-CECB-7D09-CDC3-95D05C5834BF}"/>
              </a:ext>
            </a:extLst>
          </p:cNvPr>
          <p:cNvCxnSpPr>
            <a:cxnSpLocks/>
            <a:stCxn id="11" idx="3"/>
            <a:endCxn id="12"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A95898D8-8BA0-8BF4-0684-FB23DDE84BD2}"/>
              </a:ext>
            </a:extLst>
          </p:cNvPr>
          <p:cNvCxnSpPr>
            <a:cxnSpLocks/>
            <a:stCxn id="12" idx="3"/>
            <a:endCxn id="15"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1CEFBFE5-F1FA-45EC-8E0F-F9DC5897B11F}"/>
              </a:ext>
            </a:extLst>
          </p:cNvPr>
          <p:cNvSpPr txBox="1"/>
          <p:nvPr/>
        </p:nvSpPr>
        <p:spPr>
          <a:xfrm>
            <a:off x="5657412" y="2497499"/>
            <a:ext cx="1609298" cy="369332"/>
          </a:xfrm>
          <a:prstGeom prst="rect">
            <a:avLst/>
          </a:prstGeom>
          <a:noFill/>
        </p:spPr>
        <p:txBody>
          <a:bodyPr wrap="square" rtlCol="0">
            <a:spAutoFit/>
          </a:bodyPr>
          <a:lstStyle/>
          <a:p>
            <a:r>
              <a:rPr lang="en-US" dirty="0">
                <a:solidFill>
                  <a:schemeClr val="bg1"/>
                </a:solidFill>
                <a:latin typeface="Impact" panose="020B0806030902050204" pitchFamily="34" charset="0"/>
              </a:rPr>
              <a:t>Echo Engine</a:t>
            </a:r>
          </a:p>
        </p:txBody>
      </p:sp>
      <p:sp>
        <p:nvSpPr>
          <p:cNvPr id="23" name="TextBox 22">
            <a:extLst>
              <a:ext uri="{FF2B5EF4-FFF2-40B4-BE49-F238E27FC236}">
                <a16:creationId xmlns:a16="http://schemas.microsoft.com/office/drawing/2014/main" id="{A500CF19-070B-6AAE-1996-483BD2C949A7}"/>
              </a:ext>
            </a:extLst>
          </p:cNvPr>
          <p:cNvSpPr txBox="1"/>
          <p:nvPr/>
        </p:nvSpPr>
        <p:spPr>
          <a:xfrm>
            <a:off x="7065930" y="3750777"/>
            <a:ext cx="1808507" cy="646331"/>
          </a:xfrm>
          <a:prstGeom prst="rect">
            <a:avLst/>
          </a:prstGeom>
          <a:noFill/>
        </p:spPr>
        <p:txBody>
          <a:bodyPr wrap="square" rtlCol="0">
            <a:spAutoFit/>
          </a:bodyPr>
          <a:lstStyle/>
          <a:p>
            <a:r>
              <a:rPr lang="en-US" dirty="0">
                <a:solidFill>
                  <a:schemeClr val="bg1"/>
                </a:solidFill>
                <a:latin typeface="Impact" panose="020B0806030902050204" pitchFamily="34" charset="0"/>
              </a:rPr>
              <a:t>Momentum Mirror</a:t>
            </a:r>
          </a:p>
        </p:txBody>
      </p:sp>
      <p:sp>
        <p:nvSpPr>
          <p:cNvPr id="24" name="TextBox 23">
            <a:extLst>
              <a:ext uri="{FF2B5EF4-FFF2-40B4-BE49-F238E27FC236}">
                <a16:creationId xmlns:a16="http://schemas.microsoft.com/office/drawing/2014/main" id="{00D3FD05-32DE-8556-C0B9-CC6A1118DC44}"/>
              </a:ext>
            </a:extLst>
          </p:cNvPr>
          <p:cNvSpPr txBox="1"/>
          <p:nvPr/>
        </p:nvSpPr>
        <p:spPr>
          <a:xfrm>
            <a:off x="4125498" y="3750777"/>
            <a:ext cx="1475473" cy="646331"/>
          </a:xfrm>
          <a:prstGeom prst="rect">
            <a:avLst/>
          </a:prstGeom>
          <a:noFill/>
        </p:spPr>
        <p:txBody>
          <a:bodyPr wrap="square" rtlCol="0">
            <a:spAutoFit/>
          </a:bodyPr>
          <a:lstStyle/>
          <a:p>
            <a:r>
              <a:rPr lang="en-US" dirty="0">
                <a:solidFill>
                  <a:schemeClr val="bg1"/>
                </a:solidFill>
                <a:latin typeface="Impact" panose="020B0806030902050204" pitchFamily="34" charset="0"/>
              </a:rPr>
              <a:t>Resonance Loop</a:t>
            </a:r>
          </a:p>
        </p:txBody>
      </p:sp>
    </p:spTree>
    <p:extLst>
      <p:ext uri="{BB962C8B-B14F-4D97-AF65-F5344CB8AC3E}">
        <p14:creationId xmlns:p14="http://schemas.microsoft.com/office/powerpoint/2010/main" val="399653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1DB0-89EB-4A7D-7D22-88EA4B7BC8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1F4C37-247B-C497-6F33-2486CFD49F59}"/>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76743A04-86CB-CDD9-E44E-632662656B0C}"/>
              </a:ext>
            </a:extLst>
          </p:cNvPr>
          <p:cNvSpPr>
            <a:spLocks noGrp="1"/>
          </p:cNvSpPr>
          <p:nvPr>
            <p:ph type="sldNum" sz="quarter" idx="12"/>
          </p:nvPr>
        </p:nvSpPr>
        <p:spPr/>
        <p:txBody>
          <a:bodyPr/>
          <a:lstStyle/>
          <a:p>
            <a:fld id="{CC5D1E41-C2CA-0245-8B37-E56DCF546357}" type="slidenum">
              <a:rPr lang="en-US" smtClean="0">
                <a:latin typeface="Helvetica" pitchFamily="2" charset="0"/>
              </a:rPr>
              <a:t>11</a:t>
            </a:fld>
            <a:endParaRPr lang="en-US">
              <a:latin typeface="Helvetica" pitchFamily="2" charset="0"/>
            </a:endParaRPr>
          </a:p>
        </p:txBody>
      </p:sp>
      <p:sp>
        <p:nvSpPr>
          <p:cNvPr id="3" name="TextBox 2">
            <a:extLst>
              <a:ext uri="{FF2B5EF4-FFF2-40B4-BE49-F238E27FC236}">
                <a16:creationId xmlns:a16="http://schemas.microsoft.com/office/drawing/2014/main" id="{F284953B-DBEF-E7C8-25AE-48E5B54C982C}"/>
              </a:ext>
            </a:extLst>
          </p:cNvPr>
          <p:cNvSpPr txBox="1"/>
          <p:nvPr/>
        </p:nvSpPr>
        <p:spPr>
          <a:xfrm>
            <a:off x="736038" y="1401700"/>
            <a:ext cx="10617762"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latin typeface="Helvetica" pitchFamily="2" charset="0"/>
              </a:rPr>
              <a:t>AI for science systems ignore the agentic scaffolding [Ríos-Garcia et al., 2026];</a:t>
            </a:r>
          </a:p>
          <a:p>
            <a:pPr marL="285750" indent="-285750">
              <a:spcAft>
                <a:spcPts val="600"/>
              </a:spcAft>
              <a:buFont typeface="Arial" panose="020B0604020202020204" pitchFamily="34" charset="0"/>
              <a:buChar char="•"/>
            </a:pPr>
            <a:r>
              <a:rPr lang="en-US" sz="2800" dirty="0">
                <a:latin typeface="Helvetica" pitchFamily="2" charset="0"/>
              </a:rPr>
              <a:t>Memory degradation has a heavy effect on efficiency and accuracy [Trehan and Chopra, 2025];</a:t>
            </a:r>
          </a:p>
          <a:p>
            <a:pPr marL="285750" indent="-285750">
              <a:spcAft>
                <a:spcPts val="600"/>
              </a:spcAft>
              <a:buFont typeface="Arial" panose="020B0604020202020204" pitchFamily="34" charset="0"/>
              <a:buChar char="•"/>
            </a:pPr>
            <a:r>
              <a:rPr lang="en-US" sz="2800" dirty="0">
                <a:latin typeface="Helvetica" pitchFamily="2" charset="0"/>
              </a:rPr>
              <a:t>Vibe coding is unsafe [Zhao et al., 2026];</a:t>
            </a:r>
          </a:p>
          <a:p>
            <a:pPr marL="285750" indent="-285750">
              <a:spcAft>
                <a:spcPts val="600"/>
              </a:spcAft>
              <a:buFont typeface="Arial" panose="020B0604020202020204" pitchFamily="34" charset="0"/>
              <a:buChar char="•"/>
            </a:pPr>
            <a:endParaRPr lang="en-US" sz="2800" dirty="0">
              <a:latin typeface="Helvetica" pitchFamily="2" charset="0"/>
            </a:endParaRPr>
          </a:p>
          <a:p>
            <a:pPr marL="285750" indent="-285750">
              <a:spcAft>
                <a:spcPts val="600"/>
              </a:spcAft>
              <a:buFont typeface="Arial" panose="020B0604020202020204" pitchFamily="34" charset="0"/>
              <a:buChar char="•"/>
            </a:pPr>
            <a:r>
              <a:rPr lang="en-US" sz="2800" dirty="0">
                <a:latin typeface="Helvetica" pitchFamily="2" charset="0"/>
              </a:rPr>
              <a:t>BUT: These are all failures of the underlying LLMs</a:t>
            </a:r>
          </a:p>
          <a:p>
            <a:pPr marL="285750" indent="-285750">
              <a:spcAft>
                <a:spcPts val="600"/>
              </a:spcAft>
              <a:buFont typeface="Arial" panose="020B0604020202020204" pitchFamily="34" charset="0"/>
              <a:buChar char="•"/>
            </a:pPr>
            <a:r>
              <a:rPr lang="en-US" sz="2800" b="1" dirty="0">
                <a:latin typeface="Helvetica" pitchFamily="2" charset="0"/>
              </a:rPr>
              <a:t>Do they follow rigorous scientific practice?</a:t>
            </a:r>
          </a:p>
        </p:txBody>
      </p:sp>
      <p:sp>
        <p:nvSpPr>
          <p:cNvPr id="5" name="Rounded Rectangle 4">
            <a:extLst>
              <a:ext uri="{FF2B5EF4-FFF2-40B4-BE49-F238E27FC236}">
                <a16:creationId xmlns:a16="http://schemas.microsoft.com/office/drawing/2014/main" id="{47281A4D-6C0A-3ADF-FD67-673C358DCCFD}"/>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6" name="Rounded Rectangle 5">
            <a:extLst>
              <a:ext uri="{FF2B5EF4-FFF2-40B4-BE49-F238E27FC236}">
                <a16:creationId xmlns:a16="http://schemas.microsoft.com/office/drawing/2014/main" id="{69D6FBE0-0241-DEB3-FD98-862E1C275CD3}"/>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9" name="Rounded Rectangle 8">
            <a:extLst>
              <a:ext uri="{FF2B5EF4-FFF2-40B4-BE49-F238E27FC236}">
                <a16:creationId xmlns:a16="http://schemas.microsoft.com/office/drawing/2014/main" id="{A377EDF4-58C5-9D8C-D9A8-ED3C2858CD19}"/>
              </a:ext>
            </a:extLst>
          </p:cNvPr>
          <p:cNvSpPr/>
          <p:nvPr/>
        </p:nvSpPr>
        <p:spPr>
          <a:xfrm>
            <a:off x="6241185"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0" name="Rounded Rectangle 9">
            <a:extLst>
              <a:ext uri="{FF2B5EF4-FFF2-40B4-BE49-F238E27FC236}">
                <a16:creationId xmlns:a16="http://schemas.microsoft.com/office/drawing/2014/main" id="{714E8868-2500-10D9-9D28-E275FC077C7F}"/>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1" name="Straight Arrow Connector 10">
            <a:extLst>
              <a:ext uri="{FF2B5EF4-FFF2-40B4-BE49-F238E27FC236}">
                <a16:creationId xmlns:a16="http://schemas.microsoft.com/office/drawing/2014/main" id="{5757B030-8C53-272E-6493-34F8872F17D5}"/>
              </a:ext>
            </a:extLst>
          </p:cNvPr>
          <p:cNvCxnSpPr>
            <a:cxnSpLocks/>
            <a:stCxn id="5" idx="3"/>
            <a:endCxn id="6"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87F05A7F-3CED-0915-B7F3-5687C9315E24}"/>
              </a:ext>
            </a:extLst>
          </p:cNvPr>
          <p:cNvCxnSpPr>
            <a:cxnSpLocks/>
            <a:stCxn id="6" idx="3"/>
            <a:endCxn id="9"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C12211E9-9E5B-55C1-0548-486C707EB19F}"/>
              </a:ext>
            </a:extLst>
          </p:cNvPr>
          <p:cNvCxnSpPr>
            <a:cxnSpLocks/>
            <a:stCxn id="9" idx="3"/>
            <a:endCxn id="10"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4326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44C2-9D1C-55D4-A7AD-4D387A3658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43A82E-7827-E313-7940-E251A48BECE4}"/>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So, what could go wrong?</a:t>
            </a:r>
          </a:p>
        </p:txBody>
      </p:sp>
      <p:sp>
        <p:nvSpPr>
          <p:cNvPr id="7" name="Slide Number Placeholder 6">
            <a:extLst>
              <a:ext uri="{FF2B5EF4-FFF2-40B4-BE49-F238E27FC236}">
                <a16:creationId xmlns:a16="http://schemas.microsoft.com/office/drawing/2014/main" id="{8DE169E9-6CFE-5D92-7327-76E6E4FEF819}"/>
              </a:ext>
            </a:extLst>
          </p:cNvPr>
          <p:cNvSpPr>
            <a:spLocks noGrp="1"/>
          </p:cNvSpPr>
          <p:nvPr>
            <p:ph type="sldNum" sz="quarter" idx="12"/>
          </p:nvPr>
        </p:nvSpPr>
        <p:spPr/>
        <p:txBody>
          <a:bodyPr/>
          <a:lstStyle/>
          <a:p>
            <a:fld id="{CC5D1E41-C2CA-0245-8B37-E56DCF546357}" type="slidenum">
              <a:rPr lang="en-US" smtClean="0"/>
              <a:t>12</a:t>
            </a:fld>
            <a:endParaRPr lang="en-US"/>
          </a:p>
        </p:txBody>
      </p:sp>
      <p:pic>
        <p:nvPicPr>
          <p:cNvPr id="15" name="Picture 14">
            <a:extLst>
              <a:ext uri="{FF2B5EF4-FFF2-40B4-BE49-F238E27FC236}">
                <a16:creationId xmlns:a16="http://schemas.microsoft.com/office/drawing/2014/main" id="{92956BE6-75D0-5B4F-4C75-E0791AE421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609" y="1277583"/>
            <a:ext cx="7143646" cy="4464779"/>
          </a:xfrm>
          <a:prstGeom prst="rect">
            <a:avLst/>
          </a:prstGeom>
        </p:spPr>
      </p:pic>
      <p:sp>
        <p:nvSpPr>
          <p:cNvPr id="16" name="Rounded Rectangle 15">
            <a:extLst>
              <a:ext uri="{FF2B5EF4-FFF2-40B4-BE49-F238E27FC236}">
                <a16:creationId xmlns:a16="http://schemas.microsoft.com/office/drawing/2014/main" id="{29303609-1B73-9414-6653-F599C7BBD8BA}"/>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17" name="Rounded Rectangle 16">
            <a:extLst>
              <a:ext uri="{FF2B5EF4-FFF2-40B4-BE49-F238E27FC236}">
                <a16:creationId xmlns:a16="http://schemas.microsoft.com/office/drawing/2014/main" id="{3484F10B-A75C-CD4A-B014-B2549F98660E}"/>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18" name="Rounded Rectangle 17">
            <a:extLst>
              <a:ext uri="{FF2B5EF4-FFF2-40B4-BE49-F238E27FC236}">
                <a16:creationId xmlns:a16="http://schemas.microsoft.com/office/drawing/2014/main" id="{008B5B2F-E3E6-A2B7-65BB-22487BB648E4}"/>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22" name="Rounded Rectangle 21">
            <a:extLst>
              <a:ext uri="{FF2B5EF4-FFF2-40B4-BE49-F238E27FC236}">
                <a16:creationId xmlns:a16="http://schemas.microsoft.com/office/drawing/2014/main" id="{0417E4EC-35B6-6B20-47B4-E8E7CE079D36}"/>
              </a:ext>
            </a:extLst>
          </p:cNvPr>
          <p:cNvSpPr/>
          <p:nvPr/>
        </p:nvSpPr>
        <p:spPr>
          <a:xfrm>
            <a:off x="8644660"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23" name="Straight Arrow Connector 22">
            <a:extLst>
              <a:ext uri="{FF2B5EF4-FFF2-40B4-BE49-F238E27FC236}">
                <a16:creationId xmlns:a16="http://schemas.microsoft.com/office/drawing/2014/main" id="{E2A497D6-2D84-B59B-89EC-ACBD808C6EF4}"/>
              </a:ext>
            </a:extLst>
          </p:cNvPr>
          <p:cNvCxnSpPr>
            <a:cxnSpLocks/>
            <a:stCxn id="16" idx="3"/>
            <a:endCxn id="17"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68A49982-2A26-1957-852F-FA45075B3B81}"/>
              </a:ext>
            </a:extLst>
          </p:cNvPr>
          <p:cNvCxnSpPr>
            <a:cxnSpLocks/>
            <a:stCxn id="17" idx="3"/>
            <a:endCxn id="18"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AC3EADA8-167E-988C-FE88-6212B37692A8}"/>
              </a:ext>
            </a:extLst>
          </p:cNvPr>
          <p:cNvCxnSpPr>
            <a:cxnSpLocks/>
            <a:stCxn id="18" idx="3"/>
            <a:endCxn id="22"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6" name="Picture 25" descr="r/skeptic - A research article recently posted in a Nature associated journal had this AI slop for an infographic">
            <a:extLst>
              <a:ext uri="{FF2B5EF4-FFF2-40B4-BE49-F238E27FC236}">
                <a16:creationId xmlns:a16="http://schemas.microsoft.com/office/drawing/2014/main" id="{967EA5FE-EF0D-291B-1070-C79421F1E3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7481" y="1277583"/>
            <a:ext cx="2982330" cy="4464776"/>
          </a:xfrm>
          <a:prstGeom prst="rect">
            <a:avLst/>
          </a:prstGeom>
        </p:spPr>
      </p:pic>
    </p:spTree>
    <p:extLst>
      <p:ext uri="{BB962C8B-B14F-4D97-AF65-F5344CB8AC3E}">
        <p14:creationId xmlns:p14="http://schemas.microsoft.com/office/powerpoint/2010/main" val="37015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CFD1-F2A6-FDAE-1C13-9FE420DDB8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8D3E29-9919-55EE-7406-0AFB21E0F19E}"/>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B151F78F-B326-6BA9-5F97-839ABC12CF2D}"/>
              </a:ext>
            </a:extLst>
          </p:cNvPr>
          <p:cNvSpPr>
            <a:spLocks noGrp="1"/>
          </p:cNvSpPr>
          <p:nvPr>
            <p:ph type="sldNum" sz="quarter" idx="12"/>
          </p:nvPr>
        </p:nvSpPr>
        <p:spPr/>
        <p:txBody>
          <a:bodyPr/>
          <a:lstStyle/>
          <a:p>
            <a:fld id="{CC5D1E41-C2CA-0245-8B37-E56DCF546357}" type="slidenum">
              <a:rPr lang="en-US" smtClean="0"/>
              <a:t>13</a:t>
            </a:fld>
            <a:endParaRPr lang="en-US"/>
          </a:p>
        </p:txBody>
      </p:sp>
      <p:sp>
        <p:nvSpPr>
          <p:cNvPr id="3" name="TextBox 2">
            <a:extLst>
              <a:ext uri="{FF2B5EF4-FFF2-40B4-BE49-F238E27FC236}">
                <a16:creationId xmlns:a16="http://schemas.microsoft.com/office/drawing/2014/main" id="{93D0F05A-9BD3-A5D4-C3C9-4BEEFE96709A}"/>
              </a:ext>
            </a:extLst>
          </p:cNvPr>
          <p:cNvSpPr txBox="1"/>
          <p:nvPr/>
        </p:nvSpPr>
        <p:spPr>
          <a:xfrm>
            <a:off x="828535" y="1962329"/>
            <a:ext cx="10825300" cy="33393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latin typeface="Helvetica" pitchFamily="2" charset="0"/>
              </a:rPr>
              <a:t>AI peer review: conferences are now directly rejecting papers whose authors submit AI-written reviews;</a:t>
            </a:r>
          </a:p>
          <a:p>
            <a:pPr marL="285750" indent="-285750">
              <a:spcAft>
                <a:spcPts val="600"/>
              </a:spcAft>
              <a:buFont typeface="Arial" panose="020B0604020202020204" pitchFamily="34" charset="0"/>
              <a:buChar char="•"/>
            </a:pPr>
            <a:r>
              <a:rPr lang="en-US" sz="2800" dirty="0">
                <a:latin typeface="Helvetica" pitchFamily="2" charset="0"/>
              </a:rPr>
              <a:t>AI slop: “cranks” are becoming harder to spot, e.g., in </a:t>
            </a:r>
            <a:r>
              <a:rPr lang="en-US" sz="2800" dirty="0" err="1">
                <a:latin typeface="Helvetica" pitchFamily="2" charset="0"/>
              </a:rPr>
              <a:t>maths</a:t>
            </a:r>
            <a:r>
              <a:rPr lang="en-US" sz="2800" dirty="0">
                <a:latin typeface="Helvetica" pitchFamily="2" charset="0"/>
              </a:rPr>
              <a:t>;</a:t>
            </a:r>
          </a:p>
          <a:p>
            <a:pPr marL="285750" indent="-285750">
              <a:spcAft>
                <a:spcPts val="600"/>
              </a:spcAft>
              <a:buFont typeface="Arial" panose="020B0604020202020204" pitchFamily="34" charset="0"/>
              <a:buChar char="•"/>
            </a:pPr>
            <a:r>
              <a:rPr lang="en-US" sz="2800" dirty="0">
                <a:latin typeface="Helvetica" pitchFamily="2" charset="0"/>
              </a:rPr>
              <a:t>Things needing more evidence: spin doctoring, data-to-paper hallucinations</a:t>
            </a:r>
          </a:p>
          <a:p>
            <a:pPr marL="285750" indent="-285750">
              <a:buFont typeface="Arial" panose="020B0604020202020204" pitchFamily="34" charset="0"/>
              <a:buChar char="•"/>
            </a:pPr>
            <a:endParaRPr lang="en-US" sz="2800" dirty="0">
              <a:latin typeface="Helvetica" pitchFamily="2" charset="0"/>
            </a:endParaRPr>
          </a:p>
          <a:p>
            <a:pPr marL="285750" indent="-285750">
              <a:buFont typeface="Arial" panose="020B0604020202020204" pitchFamily="34" charset="0"/>
              <a:buChar char="•"/>
            </a:pPr>
            <a:r>
              <a:rPr lang="en-US" sz="2800" b="1" dirty="0">
                <a:latin typeface="Helvetica" pitchFamily="2" charset="0"/>
              </a:rPr>
              <a:t>What if a malicious actor wants results to be biased?</a:t>
            </a:r>
          </a:p>
        </p:txBody>
      </p:sp>
      <p:sp>
        <p:nvSpPr>
          <p:cNvPr id="5" name="Rounded Rectangle 4">
            <a:extLst>
              <a:ext uri="{FF2B5EF4-FFF2-40B4-BE49-F238E27FC236}">
                <a16:creationId xmlns:a16="http://schemas.microsoft.com/office/drawing/2014/main" id="{36990E7D-85D4-8347-EB56-4774A2975472}"/>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6" name="Rounded Rectangle 5">
            <a:extLst>
              <a:ext uri="{FF2B5EF4-FFF2-40B4-BE49-F238E27FC236}">
                <a16:creationId xmlns:a16="http://schemas.microsoft.com/office/drawing/2014/main" id="{AF0BE6EF-B3DA-C8DE-BC2C-8AC046F0FB93}"/>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9" name="Rounded Rectangle 8">
            <a:extLst>
              <a:ext uri="{FF2B5EF4-FFF2-40B4-BE49-F238E27FC236}">
                <a16:creationId xmlns:a16="http://schemas.microsoft.com/office/drawing/2014/main" id="{D4B3634C-384D-A850-E87D-B2806A19FC9C}"/>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0" name="Rounded Rectangle 9">
            <a:extLst>
              <a:ext uri="{FF2B5EF4-FFF2-40B4-BE49-F238E27FC236}">
                <a16:creationId xmlns:a16="http://schemas.microsoft.com/office/drawing/2014/main" id="{B3357707-4628-FA14-C854-0841F9F8F0A5}"/>
              </a:ext>
            </a:extLst>
          </p:cNvPr>
          <p:cNvSpPr/>
          <p:nvPr/>
        </p:nvSpPr>
        <p:spPr>
          <a:xfrm>
            <a:off x="8644660"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1" name="Straight Arrow Connector 10">
            <a:extLst>
              <a:ext uri="{FF2B5EF4-FFF2-40B4-BE49-F238E27FC236}">
                <a16:creationId xmlns:a16="http://schemas.microsoft.com/office/drawing/2014/main" id="{340EDC74-557E-932A-F46C-97A871ABD629}"/>
              </a:ext>
            </a:extLst>
          </p:cNvPr>
          <p:cNvCxnSpPr>
            <a:cxnSpLocks/>
            <a:stCxn id="5" idx="3"/>
            <a:endCxn id="6"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95282D32-B396-56BB-AC45-52CAC4E7F09A}"/>
              </a:ext>
            </a:extLst>
          </p:cNvPr>
          <p:cNvCxnSpPr>
            <a:cxnSpLocks/>
            <a:stCxn id="6" idx="3"/>
            <a:endCxn id="9"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E65CA5E8-6FE6-97EA-64BE-60D7A9EBD3C6}"/>
              </a:ext>
            </a:extLst>
          </p:cNvPr>
          <p:cNvCxnSpPr>
            <a:cxnSpLocks/>
            <a:stCxn id="9" idx="3"/>
            <a:endCxn id="10"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588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C64C6F-4E3C-8E34-9A17-0A65B389DCE7}"/>
              </a:ext>
            </a:extLst>
          </p:cNvPr>
          <p:cNvSpPr>
            <a:spLocks noGrp="1"/>
          </p:cNvSpPr>
          <p:nvPr>
            <p:ph type="sldNum" sz="quarter" idx="12"/>
          </p:nvPr>
        </p:nvSpPr>
        <p:spPr/>
        <p:txBody>
          <a:bodyPr/>
          <a:lstStyle/>
          <a:p>
            <a:fld id="{CC5D1E41-C2CA-0245-8B37-E56DCF546357}" type="slidenum">
              <a:rPr lang="en-US" smtClean="0"/>
              <a:t>14</a:t>
            </a:fld>
            <a:endParaRPr lang="en-US"/>
          </a:p>
        </p:txBody>
      </p:sp>
      <p:pic>
        <p:nvPicPr>
          <p:cNvPr id="4" name="Picture 3" descr="r/Trolleymemes - The Bystander at the Switch . . . with no switch">
            <a:extLst>
              <a:ext uri="{FF2B5EF4-FFF2-40B4-BE49-F238E27FC236}">
                <a16:creationId xmlns:a16="http://schemas.microsoft.com/office/drawing/2014/main" id="{08A22B25-8AD8-A2B4-0DDB-472BBD1F8E8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67009" y="255448"/>
            <a:ext cx="6857982" cy="6602552"/>
          </a:xfrm>
          <a:prstGeom prst="rect">
            <a:avLst/>
          </a:prstGeom>
        </p:spPr>
      </p:pic>
      <p:sp>
        <p:nvSpPr>
          <p:cNvPr id="6" name="TextBox 5">
            <a:extLst>
              <a:ext uri="{FF2B5EF4-FFF2-40B4-BE49-F238E27FC236}">
                <a16:creationId xmlns:a16="http://schemas.microsoft.com/office/drawing/2014/main" id="{93DE5920-C91F-6D48-6129-BE6609C33400}"/>
              </a:ext>
            </a:extLst>
          </p:cNvPr>
          <p:cNvSpPr txBox="1"/>
          <p:nvPr/>
        </p:nvSpPr>
        <p:spPr>
          <a:xfrm>
            <a:off x="2271001" y="2117758"/>
            <a:ext cx="1420582" cy="400110"/>
          </a:xfrm>
          <a:prstGeom prst="rect">
            <a:avLst/>
          </a:prstGeom>
          <a:noFill/>
        </p:spPr>
        <p:txBody>
          <a:bodyPr wrap="none" rtlCol="0">
            <a:spAutoFit/>
          </a:bodyPr>
          <a:lstStyle/>
          <a:p>
            <a:r>
              <a:rPr lang="en-US" sz="2000" dirty="0">
                <a:highlight>
                  <a:srgbClr val="C0C0C0"/>
                </a:highlight>
                <a:latin typeface="Impact" panose="020B0806030902050204" pitchFamily="34" charset="0"/>
              </a:rPr>
              <a:t>Peer review</a:t>
            </a:r>
          </a:p>
        </p:txBody>
      </p:sp>
      <p:sp>
        <p:nvSpPr>
          <p:cNvPr id="7" name="TextBox 6">
            <a:extLst>
              <a:ext uri="{FF2B5EF4-FFF2-40B4-BE49-F238E27FC236}">
                <a16:creationId xmlns:a16="http://schemas.microsoft.com/office/drawing/2014/main" id="{EC23675E-B4C3-1B49-B87E-BBA16F98AE88}"/>
              </a:ext>
            </a:extLst>
          </p:cNvPr>
          <p:cNvSpPr txBox="1"/>
          <p:nvPr/>
        </p:nvSpPr>
        <p:spPr>
          <a:xfrm>
            <a:off x="1839699" y="2861399"/>
            <a:ext cx="1729961" cy="400110"/>
          </a:xfrm>
          <a:prstGeom prst="rect">
            <a:avLst/>
          </a:prstGeom>
          <a:noFill/>
        </p:spPr>
        <p:txBody>
          <a:bodyPr wrap="none" rtlCol="0">
            <a:spAutoFit/>
          </a:bodyPr>
          <a:lstStyle/>
          <a:p>
            <a:r>
              <a:rPr lang="en-US" sz="2000" dirty="0">
                <a:highlight>
                  <a:srgbClr val="C0C0C0"/>
                </a:highlight>
                <a:latin typeface="Impact" panose="020B0806030902050204" pitchFamily="34" charset="0"/>
              </a:rPr>
              <a:t>Hallucinations</a:t>
            </a:r>
          </a:p>
        </p:txBody>
      </p:sp>
      <p:sp>
        <p:nvSpPr>
          <p:cNvPr id="8" name="TextBox 7">
            <a:extLst>
              <a:ext uri="{FF2B5EF4-FFF2-40B4-BE49-F238E27FC236}">
                <a16:creationId xmlns:a16="http://schemas.microsoft.com/office/drawing/2014/main" id="{64D39964-4CF6-B57E-5CEC-88EDA5252AB8}"/>
              </a:ext>
            </a:extLst>
          </p:cNvPr>
          <p:cNvSpPr txBox="1"/>
          <p:nvPr/>
        </p:nvSpPr>
        <p:spPr>
          <a:xfrm>
            <a:off x="5501390" y="4048954"/>
            <a:ext cx="2550442" cy="461665"/>
          </a:xfrm>
          <a:prstGeom prst="rect">
            <a:avLst/>
          </a:prstGeom>
          <a:noFill/>
          <a:ln>
            <a:noFill/>
          </a:ln>
        </p:spPr>
        <p:txBody>
          <a:bodyPr wrap="none" rtlCol="0">
            <a:spAutoFit/>
          </a:bodyPr>
          <a:lstStyle/>
          <a:p>
            <a:r>
              <a:rPr lang="en-US" sz="2400" dirty="0">
                <a:highlight>
                  <a:srgbClr val="C0C0C0"/>
                </a:highlight>
                <a:latin typeface="Impact" panose="020B0806030902050204" pitchFamily="34" charset="0"/>
              </a:rPr>
              <a:t>Scientific integrity</a:t>
            </a:r>
          </a:p>
        </p:txBody>
      </p:sp>
      <p:sp>
        <p:nvSpPr>
          <p:cNvPr id="9" name="TextBox 8">
            <a:extLst>
              <a:ext uri="{FF2B5EF4-FFF2-40B4-BE49-F238E27FC236}">
                <a16:creationId xmlns:a16="http://schemas.microsoft.com/office/drawing/2014/main" id="{CAE472CA-D8BC-CA4E-AC54-DAE5842B6416}"/>
              </a:ext>
            </a:extLst>
          </p:cNvPr>
          <p:cNvSpPr txBox="1"/>
          <p:nvPr/>
        </p:nvSpPr>
        <p:spPr>
          <a:xfrm>
            <a:off x="7325350" y="4748050"/>
            <a:ext cx="2199641" cy="461665"/>
          </a:xfrm>
          <a:prstGeom prst="rect">
            <a:avLst/>
          </a:prstGeom>
          <a:noFill/>
        </p:spPr>
        <p:txBody>
          <a:bodyPr wrap="none" rtlCol="0">
            <a:spAutoFit/>
          </a:bodyPr>
          <a:lstStyle/>
          <a:p>
            <a:r>
              <a:rPr lang="en-US" sz="2400" dirty="0">
                <a:highlight>
                  <a:srgbClr val="C0C0C0"/>
                </a:highlight>
                <a:latin typeface="Impact" panose="020B0806030902050204" pitchFamily="34" charset="0"/>
              </a:rPr>
              <a:t>Trust in science</a:t>
            </a:r>
          </a:p>
        </p:txBody>
      </p:sp>
      <p:sp>
        <p:nvSpPr>
          <p:cNvPr id="10" name="TextBox 9">
            <a:extLst>
              <a:ext uri="{FF2B5EF4-FFF2-40B4-BE49-F238E27FC236}">
                <a16:creationId xmlns:a16="http://schemas.microsoft.com/office/drawing/2014/main" id="{74A22288-AD78-FFB3-6A0E-ABBE3016DC01}"/>
              </a:ext>
            </a:extLst>
          </p:cNvPr>
          <p:cNvSpPr txBox="1"/>
          <p:nvPr/>
        </p:nvSpPr>
        <p:spPr>
          <a:xfrm>
            <a:off x="2626116" y="6433275"/>
            <a:ext cx="2875274" cy="338554"/>
          </a:xfrm>
          <a:prstGeom prst="rect">
            <a:avLst/>
          </a:prstGeom>
          <a:noFill/>
        </p:spPr>
        <p:txBody>
          <a:bodyPr wrap="none" rtlCol="0">
            <a:spAutoFit/>
          </a:bodyPr>
          <a:lstStyle/>
          <a:p>
            <a:r>
              <a:rPr lang="en-US" sz="1600" dirty="0"/>
              <a:t>Base image by u/</a:t>
            </a:r>
            <a:r>
              <a:rPr lang="en-US" sz="1600" dirty="0" err="1"/>
              <a:t>DiracShakati</a:t>
            </a:r>
            <a:r>
              <a:rPr lang="en-US" sz="1600" dirty="0"/>
              <a:t>/</a:t>
            </a:r>
          </a:p>
        </p:txBody>
      </p:sp>
      <p:sp>
        <p:nvSpPr>
          <p:cNvPr id="11" name="TextBox 10">
            <a:extLst>
              <a:ext uri="{FF2B5EF4-FFF2-40B4-BE49-F238E27FC236}">
                <a16:creationId xmlns:a16="http://schemas.microsoft.com/office/drawing/2014/main" id="{B3D67271-D90A-D888-B63E-936D2E4C8792}"/>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We Have:</a:t>
            </a:r>
          </a:p>
        </p:txBody>
      </p:sp>
    </p:spTree>
    <p:extLst>
      <p:ext uri="{BB962C8B-B14F-4D97-AF65-F5344CB8AC3E}">
        <p14:creationId xmlns:p14="http://schemas.microsoft.com/office/powerpoint/2010/main" val="231400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B7C1C1-0158-C305-B921-8779AE67ECEA}"/>
              </a:ext>
            </a:extLst>
          </p:cNvPr>
          <p:cNvSpPr>
            <a:spLocks noGrp="1"/>
          </p:cNvSpPr>
          <p:nvPr>
            <p:ph type="sldNum" sz="quarter" idx="12"/>
          </p:nvPr>
        </p:nvSpPr>
        <p:spPr/>
        <p:txBody>
          <a:bodyPr/>
          <a:lstStyle/>
          <a:p>
            <a:fld id="{CC5D1E41-C2CA-0245-8B37-E56DCF546357}" type="slidenum">
              <a:rPr lang="en-US" smtClean="0"/>
              <a:t>15</a:t>
            </a:fld>
            <a:endParaRPr lang="en-US"/>
          </a:p>
        </p:txBody>
      </p:sp>
      <p:sp>
        <p:nvSpPr>
          <p:cNvPr id="3" name="TextBox 2">
            <a:extLst>
              <a:ext uri="{FF2B5EF4-FFF2-40B4-BE49-F238E27FC236}">
                <a16:creationId xmlns:a16="http://schemas.microsoft.com/office/drawing/2014/main" id="{5FDC76B0-DFD1-1E51-F55A-9E71661093EC}"/>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We Want:</a:t>
            </a:r>
          </a:p>
        </p:txBody>
      </p:sp>
      <p:pic>
        <p:nvPicPr>
          <p:cNvPr id="5" name="Picture 4" descr="r/196 - A collection of trolley problem memes I've acquired over the last few months">
            <a:extLst>
              <a:ext uri="{FF2B5EF4-FFF2-40B4-BE49-F238E27FC236}">
                <a16:creationId xmlns:a16="http://schemas.microsoft.com/office/drawing/2014/main" id="{AD846EE3-05AF-951F-94C1-3162D8252A39}"/>
              </a:ext>
            </a:extLst>
          </p:cNvPr>
          <p:cNvPicPr>
            <a:picLocks noChangeAspect="1"/>
          </p:cNvPicPr>
          <p:nvPr/>
        </p:nvPicPr>
        <p:blipFill>
          <a:blip r:embed="rId2"/>
          <a:stretch>
            <a:fillRect/>
          </a:stretch>
        </p:blipFill>
        <p:spPr>
          <a:xfrm>
            <a:off x="2142549" y="1269188"/>
            <a:ext cx="7906902" cy="4497050"/>
          </a:xfrm>
          <a:prstGeom prst="rect">
            <a:avLst/>
          </a:prstGeom>
        </p:spPr>
      </p:pic>
      <p:sp>
        <p:nvSpPr>
          <p:cNvPr id="6" name="Rectangle 5">
            <a:extLst>
              <a:ext uri="{FF2B5EF4-FFF2-40B4-BE49-F238E27FC236}">
                <a16:creationId xmlns:a16="http://schemas.microsoft.com/office/drawing/2014/main" id="{376A394F-3DCD-0106-B3A1-602E82589478}"/>
              </a:ext>
            </a:extLst>
          </p:cNvPr>
          <p:cNvSpPr/>
          <p:nvPr/>
        </p:nvSpPr>
        <p:spPr>
          <a:xfrm>
            <a:off x="2137552" y="1472533"/>
            <a:ext cx="6087051" cy="9593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D527D2-BA08-D251-E010-0871BE1F4090}"/>
              </a:ext>
            </a:extLst>
          </p:cNvPr>
          <p:cNvSpPr/>
          <p:nvPr/>
        </p:nvSpPr>
        <p:spPr>
          <a:xfrm>
            <a:off x="5944883" y="3982665"/>
            <a:ext cx="4104568" cy="9081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735E37-A3C9-E8DA-D12F-11BA6132C790}"/>
              </a:ext>
            </a:extLst>
          </p:cNvPr>
          <p:cNvSpPr/>
          <p:nvPr/>
        </p:nvSpPr>
        <p:spPr>
          <a:xfrm rot="1110341">
            <a:off x="4839461" y="4274213"/>
            <a:ext cx="2478772" cy="473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8CAA3C-A3FC-95CD-5DF1-32C69C53CB66}"/>
              </a:ext>
            </a:extLst>
          </p:cNvPr>
          <p:cNvSpPr txBox="1"/>
          <p:nvPr/>
        </p:nvSpPr>
        <p:spPr>
          <a:xfrm>
            <a:off x="4190576" y="4387168"/>
            <a:ext cx="2392180" cy="830997"/>
          </a:xfrm>
          <a:prstGeom prst="rect">
            <a:avLst/>
          </a:prstGeom>
          <a:noFill/>
        </p:spPr>
        <p:txBody>
          <a:bodyPr wrap="square" rtlCol="0">
            <a:spAutoFit/>
          </a:bodyPr>
          <a:lstStyle/>
          <a:p>
            <a:pPr algn="ctr"/>
            <a:r>
              <a:rPr lang="en-US" sz="2400" dirty="0">
                <a:latin typeface="Impact" panose="020B0806030902050204" pitchFamily="34" charset="0"/>
              </a:rPr>
              <a:t>Accelerated breakthroughs</a:t>
            </a:r>
          </a:p>
        </p:txBody>
      </p:sp>
      <p:sp>
        <p:nvSpPr>
          <p:cNvPr id="8" name="TextBox 7">
            <a:extLst>
              <a:ext uri="{FF2B5EF4-FFF2-40B4-BE49-F238E27FC236}">
                <a16:creationId xmlns:a16="http://schemas.microsoft.com/office/drawing/2014/main" id="{A239208F-D534-B626-6E6F-D9C5DF1AC918}"/>
              </a:ext>
            </a:extLst>
          </p:cNvPr>
          <p:cNvSpPr txBox="1"/>
          <p:nvPr/>
        </p:nvSpPr>
        <p:spPr>
          <a:xfrm>
            <a:off x="5863136" y="5305597"/>
            <a:ext cx="2462277" cy="461665"/>
          </a:xfrm>
          <a:prstGeom prst="rect">
            <a:avLst/>
          </a:prstGeom>
          <a:noFill/>
        </p:spPr>
        <p:txBody>
          <a:bodyPr wrap="none" rtlCol="0">
            <a:spAutoFit/>
          </a:bodyPr>
          <a:lstStyle/>
          <a:p>
            <a:r>
              <a:rPr lang="en-US" sz="2400" dirty="0">
                <a:latin typeface="Impact" panose="020B0806030902050204" pitchFamily="34" charset="0"/>
              </a:rPr>
              <a:t>High accessibility</a:t>
            </a:r>
          </a:p>
        </p:txBody>
      </p:sp>
      <p:sp>
        <p:nvSpPr>
          <p:cNvPr id="9" name="TextBox 8">
            <a:extLst>
              <a:ext uri="{FF2B5EF4-FFF2-40B4-BE49-F238E27FC236}">
                <a16:creationId xmlns:a16="http://schemas.microsoft.com/office/drawing/2014/main" id="{1B5449F0-CCFB-30EE-6BA4-1D992004895D}"/>
              </a:ext>
            </a:extLst>
          </p:cNvPr>
          <p:cNvSpPr txBox="1"/>
          <p:nvPr/>
        </p:nvSpPr>
        <p:spPr>
          <a:xfrm>
            <a:off x="7779896" y="5828817"/>
            <a:ext cx="1268296" cy="461665"/>
          </a:xfrm>
          <a:prstGeom prst="rect">
            <a:avLst/>
          </a:prstGeom>
          <a:noFill/>
        </p:spPr>
        <p:txBody>
          <a:bodyPr wrap="none" rtlCol="0">
            <a:spAutoFit/>
          </a:bodyPr>
          <a:lstStyle/>
          <a:p>
            <a:r>
              <a:rPr lang="en-US" sz="2400" dirty="0">
                <a:latin typeface="Impact" panose="020B0806030902050204" pitchFamily="34" charset="0"/>
              </a:rPr>
              <a:t>Low cost</a:t>
            </a:r>
          </a:p>
        </p:txBody>
      </p:sp>
      <p:sp>
        <p:nvSpPr>
          <p:cNvPr id="11" name="Rectangle 10">
            <a:extLst>
              <a:ext uri="{FF2B5EF4-FFF2-40B4-BE49-F238E27FC236}">
                <a16:creationId xmlns:a16="http://schemas.microsoft.com/office/drawing/2014/main" id="{98736D90-BC50-813F-53B8-AF760D034BF8}"/>
              </a:ext>
            </a:extLst>
          </p:cNvPr>
          <p:cNvSpPr/>
          <p:nvPr/>
        </p:nvSpPr>
        <p:spPr>
          <a:xfrm>
            <a:off x="6183648" y="3663153"/>
            <a:ext cx="4104568" cy="365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2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5352-5725-9957-5F99-3FBE7E3C8645}"/>
              </a:ext>
            </a:extLst>
          </p:cNvPr>
          <p:cNvSpPr>
            <a:spLocks noGrp="1"/>
          </p:cNvSpPr>
          <p:nvPr>
            <p:ph type="title"/>
          </p:nvPr>
        </p:nvSpPr>
        <p:spPr>
          <a:xfrm>
            <a:off x="831850" y="1709738"/>
            <a:ext cx="10845488" cy="2852737"/>
          </a:xfrm>
        </p:spPr>
        <p:txBody>
          <a:bodyPr/>
          <a:lstStyle/>
          <a:p>
            <a:r>
              <a:rPr lang="en-US" b="1" dirty="0"/>
              <a:t>What Are We Doing About It?</a:t>
            </a:r>
          </a:p>
        </p:txBody>
      </p:sp>
      <p:sp>
        <p:nvSpPr>
          <p:cNvPr id="3" name="Text Placeholder 2">
            <a:extLst>
              <a:ext uri="{FF2B5EF4-FFF2-40B4-BE49-F238E27FC236}">
                <a16:creationId xmlns:a16="http://schemas.microsoft.com/office/drawing/2014/main" id="{51523C68-F607-5C9E-DAED-D11D928C0054}"/>
              </a:ext>
            </a:extLst>
          </p:cNvPr>
          <p:cNvSpPr>
            <a:spLocks noGrp="1"/>
          </p:cNvSpPr>
          <p:nvPr>
            <p:ph type="body" idx="1"/>
          </p:nvPr>
        </p:nvSpPr>
        <p:spPr/>
        <p:txBody>
          <a:bodyPr/>
          <a:lstStyle/>
          <a:p>
            <a:r>
              <a:rPr lang="en-US" dirty="0"/>
              <a:t>Mitigating risks of scientific research agents</a:t>
            </a:r>
          </a:p>
        </p:txBody>
      </p:sp>
      <p:sp>
        <p:nvSpPr>
          <p:cNvPr id="6" name="Slide Number Placeholder 5">
            <a:extLst>
              <a:ext uri="{FF2B5EF4-FFF2-40B4-BE49-F238E27FC236}">
                <a16:creationId xmlns:a16="http://schemas.microsoft.com/office/drawing/2014/main" id="{9BACA4C4-C8B5-4D44-482A-E3C63CC0040D}"/>
              </a:ext>
            </a:extLst>
          </p:cNvPr>
          <p:cNvSpPr>
            <a:spLocks noGrp="1"/>
          </p:cNvSpPr>
          <p:nvPr>
            <p:ph type="sldNum" sz="quarter" idx="12"/>
          </p:nvPr>
        </p:nvSpPr>
        <p:spPr/>
        <p:txBody>
          <a:bodyPr/>
          <a:lstStyle/>
          <a:p>
            <a:fld id="{CC5D1E41-C2CA-0245-8B37-E56DCF546357}" type="slidenum">
              <a:rPr lang="en-US" smtClean="0"/>
              <a:t>16</a:t>
            </a:fld>
            <a:endParaRPr lang="en-US"/>
          </a:p>
        </p:txBody>
      </p:sp>
    </p:spTree>
    <p:extLst>
      <p:ext uri="{BB962C8B-B14F-4D97-AF65-F5344CB8AC3E}">
        <p14:creationId xmlns:p14="http://schemas.microsoft.com/office/powerpoint/2010/main" val="5467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152DD-5646-8E34-573C-3042BB63F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BCEF6F-743A-019D-C173-3193D16322EE}"/>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Agenda for this talk</a:t>
            </a:r>
          </a:p>
        </p:txBody>
      </p:sp>
      <p:sp>
        <p:nvSpPr>
          <p:cNvPr id="3" name="TextBox 2">
            <a:extLst>
              <a:ext uri="{FF2B5EF4-FFF2-40B4-BE49-F238E27FC236}">
                <a16:creationId xmlns:a16="http://schemas.microsoft.com/office/drawing/2014/main" id="{F5DBA050-7104-7B0C-594B-71818B3A4F39}"/>
              </a:ext>
            </a:extLst>
          </p:cNvPr>
          <p:cNvSpPr txBox="1"/>
          <p:nvPr/>
        </p:nvSpPr>
        <p:spPr>
          <a:xfrm>
            <a:off x="837369" y="1711067"/>
            <a:ext cx="2616198" cy="954107"/>
          </a:xfrm>
          <a:prstGeom prst="rect">
            <a:avLst/>
          </a:prstGeom>
          <a:noFill/>
        </p:spPr>
        <p:txBody>
          <a:bodyPr wrap="square" rtlCol="0">
            <a:spAutoFit/>
          </a:bodyPr>
          <a:lstStyle/>
          <a:p>
            <a:pPr algn="ctr"/>
            <a:r>
              <a:rPr lang="en-US" sz="2800" b="1" dirty="0">
                <a:solidFill>
                  <a:schemeClr val="bg1">
                    <a:lumMod val="85000"/>
                  </a:schemeClr>
                </a:solidFill>
                <a:latin typeface=""/>
              </a:rPr>
              <a:t>What is going wrong?</a:t>
            </a:r>
          </a:p>
        </p:txBody>
      </p:sp>
      <p:sp>
        <p:nvSpPr>
          <p:cNvPr id="4" name="TextBox 3">
            <a:extLst>
              <a:ext uri="{FF2B5EF4-FFF2-40B4-BE49-F238E27FC236}">
                <a16:creationId xmlns:a16="http://schemas.microsoft.com/office/drawing/2014/main" id="{E6466C98-047E-25B9-7A08-DB81A3798DD4}"/>
              </a:ext>
            </a:extLst>
          </p:cNvPr>
          <p:cNvSpPr txBox="1"/>
          <p:nvPr/>
        </p:nvSpPr>
        <p:spPr>
          <a:xfrm>
            <a:off x="4552425" y="1711067"/>
            <a:ext cx="3087150" cy="954107"/>
          </a:xfrm>
          <a:prstGeom prst="rect">
            <a:avLst/>
          </a:prstGeom>
          <a:noFill/>
        </p:spPr>
        <p:txBody>
          <a:bodyPr wrap="square" rtlCol="0">
            <a:spAutoFit/>
          </a:bodyPr>
          <a:lstStyle/>
          <a:p>
            <a:pPr algn="ctr"/>
            <a:r>
              <a:rPr lang="en-US" sz="2800" b="1" dirty="0">
                <a:latin typeface=""/>
              </a:rPr>
              <a:t>What are we doing about it?</a:t>
            </a:r>
          </a:p>
        </p:txBody>
      </p:sp>
      <p:sp>
        <p:nvSpPr>
          <p:cNvPr id="5" name="TextBox 4">
            <a:extLst>
              <a:ext uri="{FF2B5EF4-FFF2-40B4-BE49-F238E27FC236}">
                <a16:creationId xmlns:a16="http://schemas.microsoft.com/office/drawing/2014/main" id="{FB3B912D-E324-F429-CDED-AF98C896E922}"/>
              </a:ext>
            </a:extLst>
          </p:cNvPr>
          <p:cNvSpPr txBox="1"/>
          <p:nvPr/>
        </p:nvSpPr>
        <p:spPr>
          <a:xfrm>
            <a:off x="9058966" y="1711067"/>
            <a:ext cx="2179996" cy="954107"/>
          </a:xfrm>
          <a:prstGeom prst="rect">
            <a:avLst/>
          </a:prstGeom>
          <a:noFill/>
        </p:spPr>
        <p:txBody>
          <a:bodyPr wrap="square" rtlCol="0">
            <a:spAutoFit/>
          </a:bodyPr>
          <a:lstStyle/>
          <a:p>
            <a:pPr algn="ctr"/>
            <a:r>
              <a:rPr lang="en-US" sz="2800" b="1" dirty="0">
                <a:latin typeface=""/>
              </a:rPr>
              <a:t>What more can we do?</a:t>
            </a:r>
          </a:p>
        </p:txBody>
      </p:sp>
      <p:sp>
        <p:nvSpPr>
          <p:cNvPr id="6" name="TextBox 5">
            <a:extLst>
              <a:ext uri="{FF2B5EF4-FFF2-40B4-BE49-F238E27FC236}">
                <a16:creationId xmlns:a16="http://schemas.microsoft.com/office/drawing/2014/main" id="{37C4AC6F-5559-4C57-49D6-CA219D3DA8ED}"/>
              </a:ext>
            </a:extLst>
          </p:cNvPr>
          <p:cNvSpPr txBox="1"/>
          <p:nvPr/>
        </p:nvSpPr>
        <p:spPr>
          <a:xfrm>
            <a:off x="622300" y="3086100"/>
            <a:ext cx="3046334"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chemeClr val="bg1">
                    <a:lumMod val="85000"/>
                  </a:schemeClr>
                </a:solidFill>
                <a:latin typeface=""/>
                <a:cs typeface="Arial" panose="020B0604020202020204" pitchFamily="34" charset="0"/>
              </a:rPr>
              <a:t>Autonomous scientific research agents;</a:t>
            </a:r>
          </a:p>
          <a:p>
            <a:pPr marL="285750" indent="-285750">
              <a:buFont typeface="Arial" panose="020B0604020202020204" pitchFamily="34" charset="0"/>
              <a:buChar char="•"/>
            </a:pPr>
            <a:endParaRPr lang="en-US" sz="2000" dirty="0">
              <a:solidFill>
                <a:schemeClr val="bg1">
                  <a:lumMod val="85000"/>
                </a:schemeClr>
              </a:solidFill>
              <a:latin typeface=""/>
              <a:cs typeface="Arial" panose="020B0604020202020204" pitchFamily="34" charset="0"/>
            </a:endParaRPr>
          </a:p>
          <a:p>
            <a:pPr marL="285750" indent="-285750">
              <a:spcAft>
                <a:spcPts val="1200"/>
              </a:spcAft>
              <a:buFont typeface="Arial" panose="020B0604020202020204" pitchFamily="34" charset="0"/>
              <a:buChar char="•"/>
            </a:pPr>
            <a:r>
              <a:rPr lang="en-US" sz="2000" dirty="0">
                <a:solidFill>
                  <a:schemeClr val="bg1">
                    <a:lumMod val="85000"/>
                  </a:schemeClr>
                </a:solidFill>
                <a:latin typeface=""/>
                <a:cs typeface="Arial" panose="020B0604020202020204" pitchFamily="34" charset="0"/>
              </a:rPr>
              <a:t>Documented failure modes across the scientific pipeline.</a:t>
            </a:r>
          </a:p>
        </p:txBody>
      </p:sp>
      <p:sp>
        <p:nvSpPr>
          <p:cNvPr id="7" name="TextBox 6">
            <a:extLst>
              <a:ext uri="{FF2B5EF4-FFF2-40B4-BE49-F238E27FC236}">
                <a16:creationId xmlns:a16="http://schemas.microsoft.com/office/drawing/2014/main" id="{BE27DE56-EA82-68D8-8C52-69BF4D6BB871}"/>
              </a:ext>
            </a:extLst>
          </p:cNvPr>
          <p:cNvSpPr txBox="1"/>
          <p:nvPr/>
        </p:nvSpPr>
        <p:spPr>
          <a:xfrm>
            <a:off x="4114798" y="3086100"/>
            <a:ext cx="3962402" cy="332398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
                <a:cs typeface="Arial" panose="020B0604020202020204" pitchFamily="34" charset="0"/>
              </a:rPr>
              <a:t>How we can mitigate some of the pitfalls;</a:t>
            </a:r>
          </a:p>
          <a:p>
            <a:pPr marL="285750" indent="-285750">
              <a:spcAft>
                <a:spcPts val="1800"/>
              </a:spcAft>
              <a:buFont typeface="Arial" panose="020B0604020202020204" pitchFamily="34" charset="0"/>
              <a:buChar char="•"/>
            </a:pPr>
            <a:r>
              <a:rPr lang="en-US" sz="2000" i="1" dirty="0">
                <a:latin typeface=""/>
                <a:cs typeface="Arial" panose="020B0604020202020204" pitchFamily="34" charset="0"/>
              </a:rPr>
              <a:t>The More You Automate, the Less You See: </a:t>
            </a:r>
            <a:r>
              <a:rPr lang="en-US" sz="2000" dirty="0">
                <a:latin typeface=""/>
                <a:cs typeface="Arial" panose="020B0604020202020204" pitchFamily="34" charset="0"/>
              </a:rPr>
              <a:t>Hidden Pitfalls of AI Scientist Systems;</a:t>
            </a:r>
          </a:p>
          <a:p>
            <a:pPr marL="285750" indent="-285750">
              <a:spcAft>
                <a:spcPts val="1200"/>
              </a:spcAft>
              <a:buFont typeface="Arial" panose="020B0604020202020204" pitchFamily="34" charset="0"/>
              <a:buChar char="•"/>
            </a:pPr>
            <a:r>
              <a:rPr lang="en-US" sz="2000" i="1" dirty="0">
                <a:latin typeface=""/>
                <a:cs typeface="Arial" panose="020B0604020202020204" pitchFamily="34" charset="0"/>
              </a:rPr>
              <a:t>Distributed Denial of Science: </a:t>
            </a:r>
            <a:r>
              <a:rPr lang="en-US" sz="2000" dirty="0">
                <a:latin typeface=""/>
                <a:cs typeface="Arial" panose="020B0604020202020204" pitchFamily="34" charset="0"/>
              </a:rPr>
              <a:t>How Indirect Data Poisoning of AI Systems Can Industrialize Scientific Fraud.</a:t>
            </a:r>
          </a:p>
        </p:txBody>
      </p:sp>
      <p:sp>
        <p:nvSpPr>
          <p:cNvPr id="8" name="TextBox 7">
            <a:extLst>
              <a:ext uri="{FF2B5EF4-FFF2-40B4-BE49-F238E27FC236}">
                <a16:creationId xmlns:a16="http://schemas.microsoft.com/office/drawing/2014/main" id="{D4412526-219A-3DC2-B1BE-9D5FE3C5E454}"/>
              </a:ext>
            </a:extLst>
          </p:cNvPr>
          <p:cNvSpPr txBox="1"/>
          <p:nvPr/>
        </p:nvSpPr>
        <p:spPr>
          <a:xfrm>
            <a:off x="8737600" y="3086100"/>
            <a:ext cx="2822728"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
                <a:cs typeface="Arial" panose="020B0604020202020204" pitchFamily="34" charset="0"/>
              </a:rPr>
              <a:t>Future directions for mitigating pitfalls;</a:t>
            </a:r>
          </a:p>
          <a:p>
            <a:pPr marL="285750" indent="-285750">
              <a:buFont typeface="Arial" panose="020B0604020202020204" pitchFamily="34" charset="0"/>
              <a:buChar char="•"/>
            </a:pPr>
            <a:endParaRPr lang="en-US" sz="2000" dirty="0">
              <a:latin typeface=""/>
              <a:cs typeface="Arial" panose="020B0604020202020204" pitchFamily="34" charset="0"/>
            </a:endParaRPr>
          </a:p>
          <a:p>
            <a:pPr marL="285750" indent="-285750">
              <a:spcAft>
                <a:spcPts val="1200"/>
              </a:spcAft>
              <a:buFont typeface="Arial" panose="020B0604020202020204" pitchFamily="34" charset="0"/>
              <a:buChar char="•"/>
            </a:pPr>
            <a:r>
              <a:rPr lang="en-US" sz="2000" dirty="0">
                <a:latin typeface=""/>
                <a:cs typeface="Arial" panose="020B0604020202020204" pitchFamily="34" charset="0"/>
              </a:rPr>
              <a:t>Imagining a world where the pitfalls stay unaddressed.</a:t>
            </a:r>
          </a:p>
        </p:txBody>
      </p:sp>
      <p:sp>
        <p:nvSpPr>
          <p:cNvPr id="11" name="Slide Number Placeholder 10">
            <a:extLst>
              <a:ext uri="{FF2B5EF4-FFF2-40B4-BE49-F238E27FC236}">
                <a16:creationId xmlns:a16="http://schemas.microsoft.com/office/drawing/2014/main" id="{932B0182-2067-1FA2-11A9-0810BCA9887F}"/>
              </a:ext>
            </a:extLst>
          </p:cNvPr>
          <p:cNvSpPr>
            <a:spLocks noGrp="1"/>
          </p:cNvSpPr>
          <p:nvPr>
            <p:ph type="sldNum" sz="quarter" idx="12"/>
          </p:nvPr>
        </p:nvSpPr>
        <p:spPr/>
        <p:txBody>
          <a:bodyPr/>
          <a:lstStyle/>
          <a:p>
            <a:fld id="{CC5D1E41-C2CA-0245-8B37-E56DCF546357}" type="slidenum">
              <a:rPr lang="en-US" smtClean="0"/>
              <a:t>17</a:t>
            </a:fld>
            <a:endParaRPr lang="en-US"/>
          </a:p>
        </p:txBody>
      </p:sp>
    </p:spTree>
    <p:extLst>
      <p:ext uri="{BB962C8B-B14F-4D97-AF65-F5344CB8AC3E}">
        <p14:creationId xmlns:p14="http://schemas.microsoft.com/office/powerpoint/2010/main" val="328693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494845-5CD9-E10C-891C-B63FD75BD947}"/>
              </a:ext>
            </a:extLst>
          </p:cNvPr>
          <p:cNvSpPr>
            <a:spLocks noGrp="1"/>
          </p:cNvSpPr>
          <p:nvPr>
            <p:ph type="sldNum" sz="quarter" idx="12"/>
          </p:nvPr>
        </p:nvSpPr>
        <p:spPr/>
        <p:txBody>
          <a:bodyPr/>
          <a:lstStyle/>
          <a:p>
            <a:fld id="{CC5D1E41-C2CA-0245-8B37-E56DCF546357}" type="slidenum">
              <a:rPr lang="en-US" smtClean="0"/>
              <a:t>18</a:t>
            </a:fld>
            <a:endParaRPr lang="en-US"/>
          </a:p>
        </p:txBody>
      </p:sp>
      <p:sp>
        <p:nvSpPr>
          <p:cNvPr id="5" name="TextBox 4">
            <a:extLst>
              <a:ext uri="{FF2B5EF4-FFF2-40B4-BE49-F238E27FC236}">
                <a16:creationId xmlns:a16="http://schemas.microsoft.com/office/drawing/2014/main" id="{D5893A92-0CBF-FCAB-FBC5-D222C866DBA9}"/>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Things Are Not All Bad!</a:t>
            </a:r>
          </a:p>
        </p:txBody>
      </p:sp>
      <p:sp>
        <p:nvSpPr>
          <p:cNvPr id="6" name="TextBox 5">
            <a:extLst>
              <a:ext uri="{FF2B5EF4-FFF2-40B4-BE49-F238E27FC236}">
                <a16:creationId xmlns:a16="http://schemas.microsoft.com/office/drawing/2014/main" id="{D3573932-3228-8600-367F-B5AC9A2FD53F}"/>
              </a:ext>
            </a:extLst>
          </p:cNvPr>
          <p:cNvSpPr txBox="1"/>
          <p:nvPr/>
        </p:nvSpPr>
        <p:spPr>
          <a:xfrm>
            <a:off x="721331" y="1504613"/>
            <a:ext cx="10632469" cy="5093702"/>
          </a:xfrm>
          <a:prstGeom prst="rect">
            <a:avLst/>
          </a:prstGeom>
          <a:noFill/>
        </p:spPr>
        <p:txBody>
          <a:bodyPr wrap="square" rtlCol="0">
            <a:spAutoFit/>
          </a:bodyPr>
          <a:lstStyle/>
          <a:p>
            <a:pPr>
              <a:spcAft>
                <a:spcPts val="600"/>
              </a:spcAft>
            </a:pPr>
            <a:r>
              <a:rPr lang="en-US" sz="2800" b="1" dirty="0">
                <a:latin typeface="Helvetica" pitchFamily="2" charset="0"/>
              </a:rPr>
              <a:t>Lots of good work already address some of these issues:</a:t>
            </a:r>
          </a:p>
          <a:p>
            <a:pPr marL="457200" indent="-457200">
              <a:spcAft>
                <a:spcPts val="1200"/>
              </a:spcAft>
              <a:buFont typeface="Arial" panose="020B0604020202020204" pitchFamily="34" charset="0"/>
              <a:buChar char="•"/>
            </a:pPr>
            <a:r>
              <a:rPr lang="en-US" sz="2800" dirty="0">
                <a:latin typeface="Helvetica" pitchFamily="2" charset="0"/>
              </a:rPr>
              <a:t>Benchmarking scientific reasoning errors with deliberately inserted errors [Xi et al.; 2025];</a:t>
            </a:r>
          </a:p>
          <a:p>
            <a:pPr marL="457200" indent="-457200">
              <a:spcAft>
                <a:spcPts val="1200"/>
              </a:spcAft>
              <a:buFont typeface="Arial" panose="020B0604020202020204" pitchFamily="34" charset="0"/>
              <a:buChar char="•"/>
            </a:pPr>
            <a:r>
              <a:rPr lang="en-US" sz="2800" dirty="0">
                <a:latin typeface="Helvetica" pitchFamily="2" charset="0"/>
              </a:rPr>
              <a:t>Detecting AI-written reviews with statistical guarantees </a:t>
            </a:r>
            <a:br>
              <a:rPr lang="en-US" sz="2800" dirty="0">
                <a:latin typeface="Helvetica" pitchFamily="2" charset="0"/>
              </a:rPr>
            </a:br>
            <a:r>
              <a:rPr lang="en-US" sz="2800" dirty="0">
                <a:latin typeface="Helvetica" pitchFamily="2" charset="0"/>
              </a:rPr>
              <a:t>[Rao et al., 2025];</a:t>
            </a:r>
          </a:p>
          <a:p>
            <a:pPr marL="457200" indent="-457200">
              <a:spcAft>
                <a:spcPts val="1200"/>
              </a:spcAft>
              <a:buFont typeface="Arial" panose="020B0604020202020204" pitchFamily="34" charset="0"/>
              <a:buChar char="•"/>
            </a:pPr>
            <a:r>
              <a:rPr lang="en-US" sz="2800" dirty="0">
                <a:latin typeface="Helvetica" pitchFamily="2" charset="0"/>
              </a:rPr>
              <a:t>Verification of outputs using formal verification systems, such as the Lean 4 programming language [Thakur et al., 2026];</a:t>
            </a:r>
          </a:p>
          <a:p>
            <a:pPr marL="457200" indent="-457200">
              <a:spcAft>
                <a:spcPts val="1200"/>
              </a:spcAft>
              <a:buFont typeface="Arial" panose="020B0604020202020204" pitchFamily="34" charset="0"/>
              <a:buChar char="•"/>
            </a:pPr>
            <a:r>
              <a:rPr lang="en-US" sz="2800" dirty="0">
                <a:latin typeface="Helvetica" pitchFamily="2" charset="0"/>
              </a:rPr>
              <a:t>Imposing quotas on number of submissions to venues (e.g., TMLR imposed a </a:t>
            </a:r>
            <a:r>
              <a:rPr lang="en-GB" sz="2800" dirty="0">
                <a:latin typeface="Helvetica" pitchFamily="2" charset="0"/>
              </a:rPr>
              <a:t>Generalized Harmonic Quota</a:t>
            </a:r>
            <a:r>
              <a:rPr lang="en-US" sz="2800" dirty="0">
                <a:latin typeface="Helvetica" pitchFamily="2" charset="0"/>
              </a:rPr>
              <a:t>)</a:t>
            </a:r>
          </a:p>
          <a:p>
            <a:pPr marL="457200" indent="-457200">
              <a:buFont typeface="Arial" panose="020B0604020202020204" pitchFamily="34" charset="0"/>
              <a:buChar char="•"/>
            </a:pPr>
            <a:endParaRPr lang="en-US" sz="2800" dirty="0">
              <a:latin typeface="Helvetica" pitchFamily="2" charset="0"/>
            </a:endParaRPr>
          </a:p>
        </p:txBody>
      </p:sp>
    </p:spTree>
    <p:extLst>
      <p:ext uri="{BB962C8B-B14F-4D97-AF65-F5344CB8AC3E}">
        <p14:creationId xmlns:p14="http://schemas.microsoft.com/office/powerpoint/2010/main" val="36659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4DE6-8ABF-8EA1-35B0-C67B31F69A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E856D-2DEE-A2FF-CF1E-3F2392D50357}"/>
              </a:ext>
            </a:extLst>
          </p:cNvPr>
          <p:cNvSpPr>
            <a:spLocks noGrp="1"/>
          </p:cNvSpPr>
          <p:nvPr>
            <p:ph type="sldNum" sz="quarter" idx="12"/>
          </p:nvPr>
        </p:nvSpPr>
        <p:spPr/>
        <p:txBody>
          <a:bodyPr/>
          <a:lstStyle/>
          <a:p>
            <a:fld id="{CC5D1E41-C2CA-0245-8B37-E56DCF546357}" type="slidenum">
              <a:rPr lang="en-US" smtClean="0"/>
              <a:t>19</a:t>
            </a:fld>
            <a:endParaRPr lang="en-US"/>
          </a:p>
        </p:txBody>
      </p:sp>
      <p:sp>
        <p:nvSpPr>
          <p:cNvPr id="5" name="TextBox 4">
            <a:extLst>
              <a:ext uri="{FF2B5EF4-FFF2-40B4-BE49-F238E27FC236}">
                <a16:creationId xmlns:a16="http://schemas.microsoft.com/office/drawing/2014/main" id="{C7B920BD-719A-5E5D-B165-D50895376A4B}"/>
              </a:ext>
            </a:extLst>
          </p:cNvPr>
          <p:cNvSpPr txBox="1"/>
          <p:nvPr/>
        </p:nvSpPr>
        <p:spPr>
          <a:xfrm>
            <a:off x="497041" y="958803"/>
            <a:ext cx="11197918" cy="1900388"/>
          </a:xfrm>
          <a:prstGeom prst="roundRect">
            <a:avLst>
              <a:gd name="adj" fmla="val 9389"/>
            </a:avLst>
          </a:prstGeom>
          <a:noFill/>
          <a:ln w="76200">
            <a:solidFill>
              <a:srgbClr val="002060"/>
            </a:solidFill>
          </a:ln>
        </p:spPr>
        <p:txBody>
          <a:bodyPr wrap="square" lIns="108000" tIns="468000" rIns="108000" bIns="108000" rtlCol="0">
            <a:spAutoFit/>
          </a:bodyPr>
          <a:lstStyle/>
          <a:p>
            <a:pPr marL="8335" indent="-8335" algn="ctr" defTabSz="685783"/>
            <a:r>
              <a:rPr lang="en-US" sz="4000" i="1" dirty="0">
                <a:solidFill>
                  <a:prstClr val="black"/>
                </a:solidFill>
                <a:latin typeface="Helvetica" pitchFamily="2" charset="0"/>
              </a:rPr>
              <a:t>Do autonomous AI Scientist systems follow a methodologically rigorous scientific workflow?</a:t>
            </a:r>
          </a:p>
        </p:txBody>
      </p:sp>
      <p:sp>
        <p:nvSpPr>
          <p:cNvPr id="7" name="TextBox 6">
            <a:extLst>
              <a:ext uri="{FF2B5EF4-FFF2-40B4-BE49-F238E27FC236}">
                <a16:creationId xmlns:a16="http://schemas.microsoft.com/office/drawing/2014/main" id="{25651A1F-2BE5-7BAA-3D30-E50F665F30CF}"/>
              </a:ext>
            </a:extLst>
          </p:cNvPr>
          <p:cNvSpPr txBox="1"/>
          <p:nvPr/>
        </p:nvSpPr>
        <p:spPr>
          <a:xfrm>
            <a:off x="3400306" y="533154"/>
            <a:ext cx="5210294" cy="851297"/>
          </a:xfrm>
          <a:prstGeom prst="roundRect">
            <a:avLst/>
          </a:prstGeom>
          <a:solidFill>
            <a:schemeClr val="bg1"/>
          </a:solidFill>
          <a:ln w="38100">
            <a:solidFill>
              <a:schemeClr val="tx1"/>
            </a:solidFill>
          </a:ln>
        </p:spPr>
        <p:txBody>
          <a:bodyPr wrap="none" rtlCol="0">
            <a:spAutoFit/>
          </a:bodyPr>
          <a:lstStyle/>
          <a:p>
            <a:r>
              <a:rPr lang="en-US" sz="4400" b="1" dirty="0">
                <a:solidFill>
                  <a:srgbClr val="C51130"/>
                </a:solidFill>
                <a:latin typeface="Palatino Linotype" panose="02040502050505030304" pitchFamily="18" charset="0"/>
              </a:rPr>
              <a:t>Research Question:</a:t>
            </a:r>
          </a:p>
        </p:txBody>
      </p:sp>
      <p:sp>
        <p:nvSpPr>
          <p:cNvPr id="9" name="TextBox 8">
            <a:extLst>
              <a:ext uri="{FF2B5EF4-FFF2-40B4-BE49-F238E27FC236}">
                <a16:creationId xmlns:a16="http://schemas.microsoft.com/office/drawing/2014/main" id="{B8B944BD-7BB5-A1A6-1A50-5DF65903C9A1}"/>
              </a:ext>
            </a:extLst>
          </p:cNvPr>
          <p:cNvSpPr txBox="1"/>
          <p:nvPr/>
        </p:nvSpPr>
        <p:spPr>
          <a:xfrm>
            <a:off x="1648691" y="3299720"/>
            <a:ext cx="8894618" cy="2616101"/>
          </a:xfrm>
          <a:prstGeom prst="rect">
            <a:avLst/>
          </a:prstGeom>
          <a:noFill/>
        </p:spPr>
        <p:txBody>
          <a:bodyPr wrap="square">
            <a:spAutoFit/>
          </a:bodyPr>
          <a:lstStyle/>
          <a:p>
            <a:pPr marL="0"/>
            <a:r>
              <a:rPr lang="en-US" altLang="zh-CN" sz="3600" b="1" dirty="0">
                <a:latin typeface="Helvetica" pitchFamily="2" charset="0"/>
                <a:cs typeface="Calibri" panose="020F0502020204030204" pitchFamily="34" charset="0"/>
                <a:sym typeface="+mn-ea"/>
              </a:rPr>
              <a:t>Investigate four potential pitfalls:</a:t>
            </a:r>
            <a:endParaRPr lang="en-US" altLang="zh-CN" sz="3600" b="1" dirty="0">
              <a:latin typeface="Helvetica" pitchFamily="2" charset="0"/>
              <a:cs typeface="Calibri" panose="020F0502020204030204" pitchFamily="34" charset="0"/>
            </a:endParaRPr>
          </a:p>
          <a:p>
            <a:pPr marL="627063" indent="-409575">
              <a:buSzPct val="80000"/>
              <a:buAutoNum type="arabicPeriod"/>
            </a:pPr>
            <a:r>
              <a:rPr lang="en-US" altLang="zh-CN" sz="3200" dirty="0">
                <a:latin typeface="Helvetica" pitchFamily="2" charset="0"/>
                <a:cs typeface="Calibri" panose="020F0502020204030204" pitchFamily="34" charset="0"/>
                <a:sym typeface="+mn-ea"/>
              </a:rPr>
              <a:t>Inappropriate benchmark selection</a:t>
            </a:r>
            <a:endParaRPr lang="en-US" altLang="zh-CN" sz="3200" dirty="0">
              <a:latin typeface="Helvetica" pitchFamily="2" charset="0"/>
              <a:cs typeface="Calibri" panose="020F0502020204030204" pitchFamily="34" charset="0"/>
            </a:endParaRPr>
          </a:p>
          <a:p>
            <a:pPr marL="627063" indent="-409575">
              <a:buSzPct val="80000"/>
              <a:buAutoNum type="arabicPeriod"/>
            </a:pPr>
            <a:r>
              <a:rPr lang="en-US" altLang="zh-CN" sz="3200" dirty="0">
                <a:latin typeface="Helvetica" pitchFamily="2" charset="0"/>
                <a:cs typeface="Calibri" panose="020F0502020204030204" pitchFamily="34" charset="0"/>
                <a:sym typeface="+mn-ea"/>
              </a:rPr>
              <a:t>Data leakage</a:t>
            </a:r>
          </a:p>
          <a:p>
            <a:pPr marL="627063" indent="-409575">
              <a:buSzPct val="80000"/>
              <a:buAutoNum type="arabicPeriod"/>
            </a:pPr>
            <a:r>
              <a:rPr lang="en-US" altLang="zh-CN" sz="3200" dirty="0">
                <a:latin typeface="Helvetica" pitchFamily="2" charset="0"/>
                <a:cs typeface="Calibri" panose="020F0502020204030204" pitchFamily="34" charset="0"/>
                <a:sym typeface="+mn-ea"/>
              </a:rPr>
              <a:t>Metric misuse</a:t>
            </a:r>
          </a:p>
          <a:p>
            <a:pPr marL="627063" indent="-409575">
              <a:buSzPct val="80000"/>
              <a:buAutoNum type="arabicPeriod"/>
            </a:pPr>
            <a:r>
              <a:rPr lang="en-US" altLang="zh-CN" sz="3200" dirty="0">
                <a:latin typeface="Helvetica" pitchFamily="2" charset="0"/>
                <a:cs typeface="Calibri" panose="020F0502020204030204" pitchFamily="34" charset="0"/>
                <a:sym typeface="+mn-ea"/>
              </a:rPr>
              <a:t>Post-hoc selection bias</a:t>
            </a:r>
            <a:endParaRPr lang="en-US" altLang="zh-CN" sz="3200" dirty="0">
              <a:latin typeface="Helvetica" pitchFamily="2" charset="0"/>
              <a:cs typeface="Calibri" panose="020F0502020204030204" pitchFamily="34" charset="0"/>
            </a:endParaRPr>
          </a:p>
        </p:txBody>
      </p:sp>
      <p:sp>
        <p:nvSpPr>
          <p:cNvPr id="10" name="TextBox 9">
            <a:extLst>
              <a:ext uri="{FF2B5EF4-FFF2-40B4-BE49-F238E27FC236}">
                <a16:creationId xmlns:a16="http://schemas.microsoft.com/office/drawing/2014/main" id="{B1DE36CA-9830-093C-E826-872AD238DDC6}"/>
              </a:ext>
            </a:extLst>
          </p:cNvPr>
          <p:cNvSpPr txBox="1"/>
          <p:nvPr/>
        </p:nvSpPr>
        <p:spPr>
          <a:xfrm>
            <a:off x="295596" y="6198255"/>
            <a:ext cx="2706190" cy="523220"/>
          </a:xfrm>
          <a:prstGeom prst="rect">
            <a:avLst/>
          </a:prstGeom>
          <a:noFill/>
        </p:spPr>
        <p:txBody>
          <a:bodyPr wrap="none" rtlCol="0">
            <a:spAutoFit/>
          </a:bodyPr>
          <a:lstStyle/>
          <a:p>
            <a:r>
              <a:rPr lang="en-US" sz="2800" dirty="0">
                <a:latin typeface="Palatino Linotype" panose="02040502050505030304" pitchFamily="18" charset="0"/>
              </a:rPr>
              <a:t>[Luo et al. 2025]</a:t>
            </a:r>
          </a:p>
        </p:txBody>
      </p:sp>
    </p:spTree>
    <p:extLst>
      <p:ext uri="{BB962C8B-B14F-4D97-AF65-F5344CB8AC3E}">
        <p14:creationId xmlns:p14="http://schemas.microsoft.com/office/powerpoint/2010/main" val="8740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6617F-6EE3-74C3-8FD2-F513E202601F}"/>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Agenda for this talk</a:t>
            </a:r>
          </a:p>
        </p:txBody>
      </p:sp>
      <p:sp>
        <p:nvSpPr>
          <p:cNvPr id="3" name="TextBox 2">
            <a:extLst>
              <a:ext uri="{FF2B5EF4-FFF2-40B4-BE49-F238E27FC236}">
                <a16:creationId xmlns:a16="http://schemas.microsoft.com/office/drawing/2014/main" id="{3DC3518E-A004-5E6C-47F1-AB94B7AB2584}"/>
              </a:ext>
            </a:extLst>
          </p:cNvPr>
          <p:cNvSpPr txBox="1"/>
          <p:nvPr/>
        </p:nvSpPr>
        <p:spPr>
          <a:xfrm>
            <a:off x="709538" y="1711067"/>
            <a:ext cx="2871860" cy="954107"/>
          </a:xfrm>
          <a:prstGeom prst="rect">
            <a:avLst/>
          </a:prstGeom>
          <a:noFill/>
        </p:spPr>
        <p:txBody>
          <a:bodyPr wrap="square" rtlCol="0">
            <a:spAutoFit/>
          </a:bodyPr>
          <a:lstStyle/>
          <a:p>
            <a:pPr algn="ctr"/>
            <a:r>
              <a:rPr lang="en-US" sz="2800" b="1" dirty="0">
                <a:latin typeface="Helvetica" pitchFamily="2" charset="0"/>
              </a:rPr>
              <a:t>What could go wrong?</a:t>
            </a:r>
          </a:p>
        </p:txBody>
      </p:sp>
      <p:sp>
        <p:nvSpPr>
          <p:cNvPr id="4" name="TextBox 3">
            <a:extLst>
              <a:ext uri="{FF2B5EF4-FFF2-40B4-BE49-F238E27FC236}">
                <a16:creationId xmlns:a16="http://schemas.microsoft.com/office/drawing/2014/main" id="{DB69D14E-0B0D-D9D7-96FA-23F66C27B307}"/>
              </a:ext>
            </a:extLst>
          </p:cNvPr>
          <p:cNvSpPr txBox="1"/>
          <p:nvPr/>
        </p:nvSpPr>
        <p:spPr>
          <a:xfrm>
            <a:off x="4643625" y="1711067"/>
            <a:ext cx="2904750" cy="954107"/>
          </a:xfrm>
          <a:prstGeom prst="rect">
            <a:avLst/>
          </a:prstGeom>
          <a:noFill/>
        </p:spPr>
        <p:txBody>
          <a:bodyPr wrap="square" rtlCol="0">
            <a:spAutoFit/>
          </a:bodyPr>
          <a:lstStyle/>
          <a:p>
            <a:pPr algn="ctr"/>
            <a:r>
              <a:rPr lang="en-US" sz="2800" b="1" dirty="0">
                <a:latin typeface="Helvetica" pitchFamily="2" charset="0"/>
              </a:rPr>
              <a:t>What are we doing about it?</a:t>
            </a:r>
          </a:p>
        </p:txBody>
      </p:sp>
      <p:sp>
        <p:nvSpPr>
          <p:cNvPr id="5" name="TextBox 4">
            <a:extLst>
              <a:ext uri="{FF2B5EF4-FFF2-40B4-BE49-F238E27FC236}">
                <a16:creationId xmlns:a16="http://schemas.microsoft.com/office/drawing/2014/main" id="{A219E2E7-8F20-0210-7DE5-6DCA30C0156F}"/>
              </a:ext>
            </a:extLst>
          </p:cNvPr>
          <p:cNvSpPr txBox="1"/>
          <p:nvPr/>
        </p:nvSpPr>
        <p:spPr>
          <a:xfrm>
            <a:off x="9058966" y="1711067"/>
            <a:ext cx="2179996" cy="954107"/>
          </a:xfrm>
          <a:prstGeom prst="rect">
            <a:avLst/>
          </a:prstGeom>
          <a:noFill/>
        </p:spPr>
        <p:txBody>
          <a:bodyPr wrap="square" rtlCol="0">
            <a:spAutoFit/>
          </a:bodyPr>
          <a:lstStyle/>
          <a:p>
            <a:pPr algn="ctr"/>
            <a:r>
              <a:rPr lang="en-US" sz="2800" b="1" dirty="0">
                <a:latin typeface="Helvetica" pitchFamily="2" charset="0"/>
              </a:rPr>
              <a:t>What more can we do?</a:t>
            </a:r>
          </a:p>
        </p:txBody>
      </p:sp>
      <p:sp>
        <p:nvSpPr>
          <p:cNvPr id="6" name="TextBox 5">
            <a:extLst>
              <a:ext uri="{FF2B5EF4-FFF2-40B4-BE49-F238E27FC236}">
                <a16:creationId xmlns:a16="http://schemas.microsoft.com/office/drawing/2014/main" id="{6F141847-3D33-8C28-63D2-465BA03D60C3}"/>
              </a:ext>
            </a:extLst>
          </p:cNvPr>
          <p:cNvSpPr txBox="1"/>
          <p:nvPr/>
        </p:nvSpPr>
        <p:spPr>
          <a:xfrm>
            <a:off x="622300" y="2848768"/>
            <a:ext cx="3046334" cy="1862048"/>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Helvetica" pitchFamily="2" charset="0"/>
                <a:cs typeface="Arial" panose="020B0604020202020204" pitchFamily="34" charset="0"/>
              </a:rPr>
              <a:t>Autonomous scientific research agents;</a:t>
            </a:r>
          </a:p>
          <a:p>
            <a:pPr marL="285750" indent="-285750">
              <a:spcAft>
                <a:spcPts val="1200"/>
              </a:spcAft>
              <a:buFont typeface="Arial" panose="020B0604020202020204" pitchFamily="34" charset="0"/>
              <a:buChar char="•"/>
            </a:pPr>
            <a:r>
              <a:rPr lang="en-US" sz="2000" dirty="0">
                <a:latin typeface="Helvetica" pitchFamily="2" charset="0"/>
                <a:cs typeface="Arial" panose="020B0604020202020204" pitchFamily="34" charset="0"/>
              </a:rPr>
              <a:t>Documented failure modes across the scientific pipeline.</a:t>
            </a:r>
          </a:p>
        </p:txBody>
      </p:sp>
      <p:sp>
        <p:nvSpPr>
          <p:cNvPr id="7" name="TextBox 6">
            <a:extLst>
              <a:ext uri="{FF2B5EF4-FFF2-40B4-BE49-F238E27FC236}">
                <a16:creationId xmlns:a16="http://schemas.microsoft.com/office/drawing/2014/main" id="{D6C2231B-5C2B-A196-29D5-A1023ACA9F0E}"/>
              </a:ext>
            </a:extLst>
          </p:cNvPr>
          <p:cNvSpPr txBox="1"/>
          <p:nvPr/>
        </p:nvSpPr>
        <p:spPr>
          <a:xfrm>
            <a:off x="4114798" y="2848768"/>
            <a:ext cx="3962402" cy="332398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Helvetica" pitchFamily="2" charset="0"/>
                <a:cs typeface="Arial" panose="020B0604020202020204" pitchFamily="34" charset="0"/>
              </a:rPr>
              <a:t>How we can mitigate (some of) the pitfalls;</a:t>
            </a:r>
          </a:p>
          <a:p>
            <a:pPr marL="285750" indent="-285750">
              <a:spcAft>
                <a:spcPts val="1800"/>
              </a:spcAft>
              <a:buFont typeface="Arial" panose="020B0604020202020204" pitchFamily="34" charset="0"/>
              <a:buChar char="•"/>
            </a:pPr>
            <a:r>
              <a:rPr lang="en-US" sz="2000" i="1" dirty="0">
                <a:latin typeface="Helvetica" pitchFamily="2" charset="0"/>
                <a:cs typeface="Arial" panose="020B0604020202020204" pitchFamily="34" charset="0"/>
              </a:rPr>
              <a:t>The More You Automate, the Less You See: </a:t>
            </a:r>
            <a:r>
              <a:rPr lang="en-US" sz="2000" dirty="0">
                <a:latin typeface="Helvetica" pitchFamily="2" charset="0"/>
                <a:cs typeface="Arial" panose="020B0604020202020204" pitchFamily="34" charset="0"/>
              </a:rPr>
              <a:t>Hidden Pitfalls of AI Scientist Systems;</a:t>
            </a:r>
          </a:p>
          <a:p>
            <a:pPr marL="285750" indent="-285750">
              <a:spcAft>
                <a:spcPts val="1200"/>
              </a:spcAft>
              <a:buFont typeface="Arial" panose="020B0604020202020204" pitchFamily="34" charset="0"/>
              <a:buChar char="•"/>
            </a:pPr>
            <a:r>
              <a:rPr lang="en-US" sz="2000" i="1" dirty="0">
                <a:latin typeface="Helvetica" pitchFamily="2" charset="0"/>
                <a:cs typeface="Arial" panose="020B0604020202020204" pitchFamily="34" charset="0"/>
              </a:rPr>
              <a:t>Distributed Denial of Science: </a:t>
            </a:r>
            <a:r>
              <a:rPr lang="en-US" sz="2000" dirty="0">
                <a:latin typeface="Helvetica" pitchFamily="2" charset="0"/>
                <a:cs typeface="Arial" panose="020B0604020202020204" pitchFamily="34" charset="0"/>
              </a:rPr>
              <a:t>How Indirect Data Poisoning of AI Systems Can Industrialize Scientific Fraud.</a:t>
            </a:r>
          </a:p>
        </p:txBody>
      </p:sp>
      <p:sp>
        <p:nvSpPr>
          <p:cNvPr id="8" name="TextBox 7">
            <a:extLst>
              <a:ext uri="{FF2B5EF4-FFF2-40B4-BE49-F238E27FC236}">
                <a16:creationId xmlns:a16="http://schemas.microsoft.com/office/drawing/2014/main" id="{1DB353E3-A32F-F85E-77CC-8C7F45F3EAA3}"/>
              </a:ext>
            </a:extLst>
          </p:cNvPr>
          <p:cNvSpPr txBox="1"/>
          <p:nvPr/>
        </p:nvSpPr>
        <p:spPr>
          <a:xfrm>
            <a:off x="8737600" y="2848768"/>
            <a:ext cx="2822728" cy="1862048"/>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Helvetica" pitchFamily="2" charset="0"/>
                <a:cs typeface="Arial" panose="020B0604020202020204" pitchFamily="34" charset="0"/>
              </a:rPr>
              <a:t>Future directions for mitigating pitfalls;</a:t>
            </a:r>
          </a:p>
          <a:p>
            <a:pPr marL="285750" indent="-285750">
              <a:spcAft>
                <a:spcPts val="1200"/>
              </a:spcAft>
              <a:buFont typeface="Arial" panose="020B0604020202020204" pitchFamily="34" charset="0"/>
              <a:buChar char="•"/>
            </a:pPr>
            <a:r>
              <a:rPr lang="en-US" sz="2000" dirty="0">
                <a:latin typeface="Helvetica" pitchFamily="2" charset="0"/>
                <a:cs typeface="Arial" panose="020B0604020202020204" pitchFamily="34" charset="0"/>
              </a:rPr>
              <a:t>Imagining a world where the pitfalls stay unaddressed.</a:t>
            </a:r>
          </a:p>
        </p:txBody>
      </p:sp>
      <p:sp>
        <p:nvSpPr>
          <p:cNvPr id="11" name="Slide Number Placeholder 10">
            <a:extLst>
              <a:ext uri="{FF2B5EF4-FFF2-40B4-BE49-F238E27FC236}">
                <a16:creationId xmlns:a16="http://schemas.microsoft.com/office/drawing/2014/main" id="{3D3CEB29-18F6-9D6A-3F89-42124518C6F0}"/>
              </a:ext>
            </a:extLst>
          </p:cNvPr>
          <p:cNvSpPr>
            <a:spLocks noGrp="1"/>
          </p:cNvSpPr>
          <p:nvPr>
            <p:ph type="sldNum" sz="quarter" idx="12"/>
          </p:nvPr>
        </p:nvSpPr>
        <p:spPr/>
        <p:txBody>
          <a:bodyPr/>
          <a:lstStyle/>
          <a:p>
            <a:fld id="{CC5D1E41-C2CA-0245-8B37-E56DCF546357}" type="slidenum">
              <a:rPr lang="en-US" smtClean="0">
                <a:latin typeface="Helvetica" pitchFamily="2" charset="0"/>
              </a:rPr>
              <a:t>2</a:t>
            </a:fld>
            <a:endParaRPr lang="en-US">
              <a:latin typeface="Helvetica" pitchFamily="2" charset="0"/>
            </a:endParaRPr>
          </a:p>
        </p:txBody>
      </p:sp>
    </p:spTree>
    <p:extLst>
      <p:ext uri="{BB962C8B-B14F-4D97-AF65-F5344CB8AC3E}">
        <p14:creationId xmlns:p14="http://schemas.microsoft.com/office/powerpoint/2010/main" val="9788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C8828E-C774-35AF-5407-1037DB951F58}"/>
              </a:ext>
            </a:extLst>
          </p:cNvPr>
          <p:cNvSpPr>
            <a:spLocks noGrp="1"/>
          </p:cNvSpPr>
          <p:nvPr>
            <p:ph type="sldNum" sz="quarter" idx="12"/>
          </p:nvPr>
        </p:nvSpPr>
        <p:spPr/>
        <p:txBody>
          <a:bodyPr/>
          <a:lstStyle/>
          <a:p>
            <a:fld id="{CC5D1E41-C2CA-0245-8B37-E56DCF546357}" type="slidenum">
              <a:rPr lang="en-US" smtClean="0"/>
              <a:t>20</a:t>
            </a:fld>
            <a:endParaRPr lang="en-US"/>
          </a:p>
        </p:txBody>
      </p:sp>
      <p:sp>
        <p:nvSpPr>
          <p:cNvPr id="6" name="TextBox 5">
            <a:extLst>
              <a:ext uri="{FF2B5EF4-FFF2-40B4-BE49-F238E27FC236}">
                <a16:creationId xmlns:a16="http://schemas.microsoft.com/office/drawing/2014/main" id="{DF284811-C5E8-D975-AEE8-F673BB4F0DE7}"/>
              </a:ext>
            </a:extLst>
          </p:cNvPr>
          <p:cNvSpPr txBox="1"/>
          <p:nvPr/>
        </p:nvSpPr>
        <p:spPr>
          <a:xfrm>
            <a:off x="587957" y="1732071"/>
            <a:ext cx="11016086" cy="4231928"/>
          </a:xfrm>
          <a:prstGeom prst="rect">
            <a:avLst/>
          </a:prstGeom>
          <a:noFill/>
        </p:spPr>
        <p:txBody>
          <a:bodyPr wrap="square">
            <a:spAutoFit/>
          </a:bodyPr>
          <a:lstStyle/>
          <a:p>
            <a:pPr marL="457200" indent="-457200" defTabSz="3682908">
              <a:spcAft>
                <a:spcPts val="1800"/>
              </a:spcAft>
              <a:buFont typeface="Arial" panose="020B0604020202020204" pitchFamily="34" charset="0"/>
              <a:buChar char="•"/>
            </a:pPr>
            <a:r>
              <a:rPr lang="en-US" altLang="zh-CN" sz="2800" b="1" dirty="0">
                <a:latin typeface="Helvetica" pitchFamily="2" charset="0"/>
                <a:cs typeface="Calibri" panose="020F0502020204030204" pitchFamily="34" charset="0"/>
                <a:sym typeface="+mn-ea"/>
              </a:rPr>
              <a:t>Key challenge</a:t>
            </a:r>
            <a:r>
              <a:rPr lang="en-US" altLang="zh-CN" sz="2800" dirty="0">
                <a:latin typeface="Helvetica" pitchFamily="2" charset="0"/>
                <a:cs typeface="Calibri" panose="020F0502020204030204" pitchFamily="34" charset="0"/>
                <a:sym typeface="+mn-ea"/>
              </a:rPr>
              <a:t>: Need to eliminate confounders!</a:t>
            </a:r>
            <a:endParaRPr lang="en-US" altLang="zh-CN" sz="2800" b="1" dirty="0">
              <a:latin typeface="Helvetica" pitchFamily="2" charset="0"/>
              <a:cs typeface="Calibri" panose="020F0502020204030204" pitchFamily="34" charset="0"/>
              <a:sym typeface="+mn-ea"/>
            </a:endParaRPr>
          </a:p>
          <a:p>
            <a:pPr marL="457200" indent="-457200" defTabSz="3682908">
              <a:spcAft>
                <a:spcPts val="1800"/>
              </a:spcAft>
              <a:buFont typeface="Arial" panose="020B0604020202020204" pitchFamily="34" charset="0"/>
              <a:buChar char="•"/>
            </a:pPr>
            <a:r>
              <a:rPr lang="en-US" altLang="zh-CN" sz="2800" b="1" dirty="0">
                <a:latin typeface="Helvetica" pitchFamily="2" charset="0"/>
                <a:cs typeface="Calibri" panose="020F0502020204030204" pitchFamily="34" charset="0"/>
                <a:sym typeface="+mn-ea"/>
              </a:rPr>
              <a:t>Novel task and datasets</a:t>
            </a:r>
            <a:r>
              <a:rPr lang="en-US" altLang="zh-CN" sz="2800" dirty="0">
                <a:latin typeface="Helvetica" pitchFamily="2" charset="0"/>
                <a:cs typeface="Calibri" panose="020F0502020204030204" pitchFamily="34" charset="0"/>
                <a:sym typeface="+mn-ea"/>
              </a:rPr>
              <a:t>: Design a binary classification task called “Symbolic Pattern Reasoning” outside the scope of existing tasks available on the Internet.</a:t>
            </a:r>
          </a:p>
          <a:p>
            <a:pPr marL="457200" indent="-457200" defTabSz="3682908">
              <a:spcAft>
                <a:spcPts val="1800"/>
              </a:spcAft>
              <a:buFont typeface="Arial" panose="020B0604020202020204" pitchFamily="34" charset="0"/>
              <a:buChar char="•"/>
            </a:pPr>
            <a:r>
              <a:rPr lang="en-US" altLang="zh-CN" sz="2800" b="1" dirty="0">
                <a:latin typeface="Helvetica" pitchFamily="2" charset="0"/>
                <a:cs typeface="Calibri" panose="020F0502020204030204" pitchFamily="34" charset="0"/>
                <a:sym typeface="+mn-ea"/>
              </a:rPr>
              <a:t>Controlled experimental environment</a:t>
            </a:r>
            <a:r>
              <a:rPr lang="en-US" altLang="zh-CN" sz="2800" dirty="0">
                <a:latin typeface="Helvetica" pitchFamily="2" charset="0"/>
                <a:cs typeface="Calibri" panose="020F0502020204030204" pitchFamily="34" charset="0"/>
                <a:sym typeface="+mn-ea"/>
              </a:rPr>
              <a:t>: Isolate each potential failure mode under conditions that eliminate confounders.</a:t>
            </a:r>
          </a:p>
          <a:p>
            <a:pPr marL="457200" indent="-457200" defTabSz="3682908">
              <a:spcAft>
                <a:spcPts val="1800"/>
              </a:spcAft>
              <a:buFont typeface="Arial" panose="020B0604020202020204" pitchFamily="34" charset="0"/>
              <a:buChar char="•"/>
            </a:pPr>
            <a:r>
              <a:rPr lang="en-US" altLang="zh-CN" sz="2800" b="1" dirty="0">
                <a:latin typeface="Helvetica" pitchFamily="2" charset="0"/>
                <a:cs typeface="Calibri" panose="020F0502020204030204" pitchFamily="34" charset="0"/>
                <a:sym typeface="+mn-ea"/>
              </a:rPr>
              <a:t>Evaluations:</a:t>
            </a:r>
            <a:r>
              <a:rPr lang="en-US" altLang="zh-CN" sz="2800" dirty="0">
                <a:latin typeface="Helvetica" pitchFamily="2" charset="0"/>
                <a:cs typeface="Calibri" panose="020F0502020204030204" pitchFamily="34" charset="0"/>
                <a:sym typeface="+mn-ea"/>
              </a:rPr>
              <a:t> Evaluate two prominent open-source systems:  </a:t>
            </a:r>
            <a:r>
              <a:rPr lang="en-US" altLang="zh-CN" sz="2800" i="1" dirty="0">
                <a:latin typeface="Helvetica" pitchFamily="2" charset="0"/>
                <a:cs typeface="Calibri" panose="020F0502020204030204" pitchFamily="34" charset="0"/>
                <a:sym typeface="+mn-ea"/>
              </a:rPr>
              <a:t>Agent Laboratory</a:t>
            </a:r>
            <a:r>
              <a:rPr lang="en-US" altLang="zh-CN" sz="2800" dirty="0">
                <a:latin typeface="Helvetica" pitchFamily="2" charset="0"/>
                <a:cs typeface="Calibri" panose="020F0502020204030204" pitchFamily="34" charset="0"/>
                <a:sym typeface="+mn-ea"/>
              </a:rPr>
              <a:t> and </a:t>
            </a:r>
            <a:r>
              <a:rPr lang="en-US" altLang="zh-CN" sz="2800" i="1" dirty="0">
                <a:latin typeface="Helvetica" pitchFamily="2" charset="0"/>
                <a:cs typeface="Calibri" panose="020F0502020204030204" pitchFamily="34" charset="0"/>
                <a:sym typeface="+mn-ea"/>
              </a:rPr>
              <a:t>The AI Scientist v2.</a:t>
            </a:r>
            <a:endParaRPr lang="en-US" altLang="zh-CN" sz="2800" dirty="0">
              <a:latin typeface="Helvetica" pitchFamily="2" charset="0"/>
              <a:cs typeface="Calibri" panose="020F0502020204030204" pitchFamily="34" charset="0"/>
              <a:sym typeface="+mn-ea"/>
            </a:endParaRPr>
          </a:p>
        </p:txBody>
      </p:sp>
      <p:sp>
        <p:nvSpPr>
          <p:cNvPr id="7" name="TextBox 6">
            <a:extLst>
              <a:ext uri="{FF2B5EF4-FFF2-40B4-BE49-F238E27FC236}">
                <a16:creationId xmlns:a16="http://schemas.microsoft.com/office/drawing/2014/main" id="{D60EB3A6-7C08-455A-4F53-506EDBDAFD7C}"/>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How to Measure Pitfalls? </a:t>
            </a:r>
          </a:p>
        </p:txBody>
      </p:sp>
      <p:pic>
        <p:nvPicPr>
          <p:cNvPr id="8" name="Picture 7">
            <a:extLst>
              <a:ext uri="{FF2B5EF4-FFF2-40B4-BE49-F238E27FC236}">
                <a16:creationId xmlns:a16="http://schemas.microsoft.com/office/drawing/2014/main" id="{0EAEB8AA-D75A-0A13-EB0A-E7FE74D2D0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0510" y="2401540"/>
            <a:ext cx="5510980" cy="4137372"/>
          </a:xfrm>
          <a:prstGeom prst="rect">
            <a:avLst/>
          </a:prstGeom>
        </p:spPr>
      </p:pic>
    </p:spTree>
    <p:extLst>
      <p:ext uri="{BB962C8B-B14F-4D97-AF65-F5344CB8AC3E}">
        <p14:creationId xmlns:p14="http://schemas.microsoft.com/office/powerpoint/2010/main" val="38337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1847B2-98B0-174D-3E0D-F6CE8FE093BB}"/>
              </a:ext>
            </a:extLst>
          </p:cNvPr>
          <p:cNvSpPr>
            <a:spLocks noGrp="1"/>
          </p:cNvSpPr>
          <p:nvPr>
            <p:ph type="sldNum" sz="quarter" idx="12"/>
          </p:nvPr>
        </p:nvSpPr>
        <p:spPr/>
        <p:txBody>
          <a:bodyPr/>
          <a:lstStyle/>
          <a:p>
            <a:fld id="{CC5D1E41-C2CA-0245-8B37-E56DCF546357}" type="slidenum">
              <a:rPr lang="en-US" smtClean="0"/>
              <a:t>21</a:t>
            </a:fld>
            <a:endParaRPr lang="en-US"/>
          </a:p>
        </p:txBody>
      </p:sp>
      <p:sp>
        <p:nvSpPr>
          <p:cNvPr id="5" name="TextBox 4">
            <a:extLst>
              <a:ext uri="{FF2B5EF4-FFF2-40B4-BE49-F238E27FC236}">
                <a16:creationId xmlns:a16="http://schemas.microsoft.com/office/drawing/2014/main" id="{3242C9CA-AA2C-EBCE-7162-81419905A2DD}"/>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1. Inappropriate Benchmark Selection</a:t>
            </a:r>
          </a:p>
        </p:txBody>
      </p:sp>
      <p:sp>
        <p:nvSpPr>
          <p:cNvPr id="7" name="TextBox 6">
            <a:extLst>
              <a:ext uri="{FF2B5EF4-FFF2-40B4-BE49-F238E27FC236}">
                <a16:creationId xmlns:a16="http://schemas.microsoft.com/office/drawing/2014/main" id="{1BD863A0-A9BC-3CAE-64B9-DC940007E747}"/>
              </a:ext>
            </a:extLst>
          </p:cNvPr>
          <p:cNvSpPr txBox="1"/>
          <p:nvPr/>
        </p:nvSpPr>
        <p:spPr>
          <a:xfrm>
            <a:off x="497041" y="1842896"/>
            <a:ext cx="11197918" cy="1077218"/>
          </a:xfrm>
          <a:prstGeom prst="rect">
            <a:avLst/>
          </a:prstGeom>
          <a:noFill/>
        </p:spPr>
        <p:txBody>
          <a:bodyPr wrap="square">
            <a:spAutoFit/>
          </a:bodyPr>
          <a:lstStyle/>
          <a:p>
            <a:pPr marL="285750" indent="-285750">
              <a:buFont typeface="Arial" panose="020B0604020202020204" pitchFamily="34" charset="0"/>
              <a:buChar char="•"/>
            </a:pPr>
            <a:r>
              <a:rPr lang="en-US" sz="3200" b="1" dirty="0">
                <a:latin typeface="Helvetica" pitchFamily="2" charset="0"/>
              </a:rPr>
              <a:t>Problem: </a:t>
            </a:r>
            <a:r>
              <a:rPr lang="en-US" sz="3200" dirty="0">
                <a:latin typeface="Helvetica" pitchFamily="2" charset="0"/>
              </a:rPr>
              <a:t>In practice, there are often many possible datasets or benchmarks for any task.</a:t>
            </a:r>
          </a:p>
        </p:txBody>
      </p:sp>
      <p:sp>
        <p:nvSpPr>
          <p:cNvPr id="10" name="TextBox 9">
            <a:extLst>
              <a:ext uri="{FF2B5EF4-FFF2-40B4-BE49-F238E27FC236}">
                <a16:creationId xmlns:a16="http://schemas.microsoft.com/office/drawing/2014/main" id="{2C3E5059-90C2-B1F7-8CA2-6ADCF79A6FC1}"/>
              </a:ext>
            </a:extLst>
          </p:cNvPr>
          <p:cNvSpPr txBox="1"/>
          <p:nvPr/>
        </p:nvSpPr>
        <p:spPr>
          <a:xfrm>
            <a:off x="497041" y="3343549"/>
            <a:ext cx="11197918" cy="1971017"/>
          </a:xfrm>
          <a:prstGeom prst="roundRect">
            <a:avLst>
              <a:gd name="adj" fmla="val 9389"/>
            </a:avLst>
          </a:prstGeom>
          <a:noFill/>
          <a:ln w="76200">
            <a:solidFill>
              <a:srgbClr val="002060"/>
            </a:solidFill>
          </a:ln>
        </p:spPr>
        <p:txBody>
          <a:bodyPr wrap="square" lIns="108000" tIns="108000" rIns="108000" bIns="108000" rtlCol="0">
            <a:spAutoFit/>
          </a:bodyPr>
          <a:lstStyle/>
          <a:p>
            <a:pPr algn="ctr"/>
            <a:r>
              <a:rPr lang="en-US" sz="3600" i="1" dirty="0">
                <a:latin typeface="Helvetica" pitchFamily="2" charset="0"/>
              </a:rPr>
              <a:t>Do AI scientist systems select benchmark datasets that yield high performance more easily, while ignoring harder or more representative benchmarks?</a:t>
            </a:r>
          </a:p>
        </p:txBody>
      </p:sp>
    </p:spTree>
    <p:extLst>
      <p:ext uri="{BB962C8B-B14F-4D97-AF65-F5344CB8AC3E}">
        <p14:creationId xmlns:p14="http://schemas.microsoft.com/office/powerpoint/2010/main" val="33618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900F4-263D-5BEB-81DE-46F4D9376E76}"/>
              </a:ext>
            </a:extLst>
          </p:cNvPr>
          <p:cNvSpPr>
            <a:spLocks noGrp="1"/>
          </p:cNvSpPr>
          <p:nvPr>
            <p:ph type="sldNum" sz="quarter" idx="12"/>
          </p:nvPr>
        </p:nvSpPr>
        <p:spPr/>
        <p:txBody>
          <a:bodyPr/>
          <a:lstStyle/>
          <a:p>
            <a:fld id="{CC5D1E41-C2CA-0245-8B37-E56DCF546357}" type="slidenum">
              <a:rPr lang="en-US" smtClean="0"/>
              <a:t>22</a:t>
            </a:fld>
            <a:endParaRPr lang="en-US"/>
          </a:p>
        </p:txBody>
      </p:sp>
      <p:pic>
        <p:nvPicPr>
          <p:cNvPr id="3" name="Picture 2">
            <a:extLst>
              <a:ext uri="{FF2B5EF4-FFF2-40B4-BE49-F238E27FC236}">
                <a16:creationId xmlns:a16="http://schemas.microsoft.com/office/drawing/2014/main" id="{8BC39094-0617-A00F-C000-94CD0B1C4521}"/>
              </a:ext>
            </a:extLst>
          </p:cNvPr>
          <p:cNvPicPr>
            <a:picLocks noChangeAspect="1"/>
          </p:cNvPicPr>
          <p:nvPr/>
        </p:nvPicPr>
        <p:blipFill>
          <a:blip r:embed="rId2"/>
          <a:stretch>
            <a:fillRect/>
          </a:stretch>
        </p:blipFill>
        <p:spPr>
          <a:xfrm>
            <a:off x="2773180" y="104931"/>
            <a:ext cx="6655632" cy="6655632"/>
          </a:xfrm>
          <a:prstGeom prst="rect">
            <a:avLst/>
          </a:prstGeom>
        </p:spPr>
      </p:pic>
    </p:spTree>
    <p:extLst>
      <p:ext uri="{BB962C8B-B14F-4D97-AF65-F5344CB8AC3E}">
        <p14:creationId xmlns:p14="http://schemas.microsoft.com/office/powerpoint/2010/main" val="137117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07E03D-BFAA-81EC-98DF-3BA034D6232A}"/>
              </a:ext>
            </a:extLst>
          </p:cNvPr>
          <p:cNvSpPr>
            <a:spLocks noGrp="1"/>
          </p:cNvSpPr>
          <p:nvPr>
            <p:ph type="sldNum" sz="quarter" idx="12"/>
          </p:nvPr>
        </p:nvSpPr>
        <p:spPr/>
        <p:txBody>
          <a:bodyPr/>
          <a:lstStyle/>
          <a:p>
            <a:fld id="{CC5D1E41-C2CA-0245-8B37-E56DCF546357}" type="slidenum">
              <a:rPr lang="en-US" smtClean="0"/>
              <a:t>23</a:t>
            </a:fld>
            <a:endParaRPr lang="en-US"/>
          </a:p>
        </p:txBody>
      </p:sp>
      <p:sp>
        <p:nvSpPr>
          <p:cNvPr id="5" name="TextBox 4">
            <a:extLst>
              <a:ext uri="{FF2B5EF4-FFF2-40B4-BE49-F238E27FC236}">
                <a16:creationId xmlns:a16="http://schemas.microsoft.com/office/drawing/2014/main" id="{8AD32E18-0F28-C9CA-CC99-68A5340B0FB6}"/>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1. Inappropriate Benchmark Selection</a:t>
            </a:r>
          </a:p>
        </p:txBody>
      </p:sp>
      <p:sp>
        <p:nvSpPr>
          <p:cNvPr id="9" name="TextBox 8">
            <a:extLst>
              <a:ext uri="{FF2B5EF4-FFF2-40B4-BE49-F238E27FC236}">
                <a16:creationId xmlns:a16="http://schemas.microsoft.com/office/drawing/2014/main" id="{45D4E79B-C4F9-0C4C-D303-C5405378B8A7}"/>
              </a:ext>
            </a:extLst>
          </p:cNvPr>
          <p:cNvSpPr txBox="1"/>
          <p:nvPr/>
        </p:nvSpPr>
        <p:spPr>
          <a:xfrm>
            <a:off x="838200" y="1603146"/>
            <a:ext cx="10515600" cy="4416594"/>
          </a:xfrm>
          <a:prstGeom prst="rect">
            <a:avLst/>
          </a:prstGeom>
          <a:noFill/>
        </p:spPr>
        <p:txBody>
          <a:bodyPr wrap="square">
            <a:spAutoFit/>
          </a:bodyPr>
          <a:lstStyle/>
          <a:p>
            <a:pPr>
              <a:spcAft>
                <a:spcPts val="600"/>
              </a:spcAft>
            </a:pPr>
            <a:r>
              <a:rPr lang="en-US" sz="3200" i="1" dirty="0">
                <a:latin typeface="Helvetica" pitchFamily="2" charset="0"/>
              </a:rPr>
              <a:t>Experimental Setup:</a:t>
            </a:r>
          </a:p>
          <a:p>
            <a:pPr marL="285750" indent="-285750">
              <a:spcAft>
                <a:spcPts val="600"/>
              </a:spcAft>
              <a:buFont typeface="Arial" panose="020B0604020202020204" pitchFamily="34" charset="0"/>
              <a:buChar char="•"/>
            </a:pPr>
            <a:r>
              <a:rPr lang="en-US" sz="2800" dirty="0">
                <a:latin typeface="Helvetica" pitchFamily="2" charset="0"/>
              </a:rPr>
              <a:t>Created </a:t>
            </a:r>
            <a:r>
              <a:rPr lang="en-US" sz="2800" b="1" dirty="0">
                <a:latin typeface="Helvetica" pitchFamily="2" charset="0"/>
              </a:rPr>
              <a:t>20 synthetic datasets </a:t>
            </a:r>
            <a:r>
              <a:rPr lang="en-US" sz="2800" dirty="0">
                <a:latin typeface="Helvetica" pitchFamily="2" charset="0"/>
              </a:rPr>
              <a:t>spanning </a:t>
            </a:r>
            <a:r>
              <a:rPr lang="en-US" sz="2800" b="1" dirty="0">
                <a:latin typeface="Helvetica" pitchFamily="2" charset="0"/>
              </a:rPr>
              <a:t>5 difficulty tiers;</a:t>
            </a:r>
          </a:p>
          <a:p>
            <a:pPr marL="285750" indent="-285750">
              <a:spcAft>
                <a:spcPts val="600"/>
              </a:spcAft>
              <a:buFont typeface="Arial" panose="020B0604020202020204" pitchFamily="34" charset="0"/>
              <a:buChar char="•"/>
            </a:pPr>
            <a:r>
              <a:rPr lang="en-US" sz="2800" dirty="0">
                <a:latin typeface="Helvetica" pitchFamily="2" charset="0"/>
              </a:rPr>
              <a:t>AI scientist prompted to select a subset of 4 benchmarks for their experiments;</a:t>
            </a:r>
          </a:p>
          <a:p>
            <a:pPr marL="285750" indent="-285750">
              <a:spcAft>
                <a:spcPts val="600"/>
              </a:spcAft>
              <a:buFont typeface="Arial" panose="020B0604020202020204" pitchFamily="34" charset="0"/>
              <a:buChar char="•"/>
            </a:pPr>
            <a:r>
              <a:rPr lang="en-US" sz="2800" dirty="0">
                <a:latin typeface="Helvetica" pitchFamily="2" charset="0"/>
              </a:rPr>
              <a:t>Provide the AI scientist systems with scores from a State of The Art (SOTA) system whose performance is poorer as difficulty of the dataset increases;</a:t>
            </a:r>
          </a:p>
          <a:p>
            <a:pPr marL="285750" indent="-285750">
              <a:spcAft>
                <a:spcPts val="600"/>
              </a:spcAft>
              <a:buFont typeface="Arial" panose="020B0604020202020204" pitchFamily="34" charset="0"/>
              <a:buChar char="•"/>
            </a:pPr>
            <a:r>
              <a:rPr lang="en-US" sz="2800" dirty="0">
                <a:latin typeface="Helvetica" pitchFamily="2" charset="0"/>
              </a:rPr>
              <a:t>Obfuscated dataset IDs and randomized order;</a:t>
            </a:r>
          </a:p>
          <a:p>
            <a:pPr marL="285750" indent="-285750">
              <a:spcAft>
                <a:spcPts val="600"/>
              </a:spcAft>
              <a:buFont typeface="Arial" panose="020B0604020202020204" pitchFamily="34" charset="0"/>
              <a:buChar char="•"/>
            </a:pPr>
            <a:r>
              <a:rPr lang="en-US" sz="2800" b="1" dirty="0">
                <a:latin typeface="Helvetica" pitchFamily="2" charset="0"/>
              </a:rPr>
              <a:t>Do they select easy datasets?</a:t>
            </a:r>
          </a:p>
        </p:txBody>
      </p:sp>
    </p:spTree>
    <p:extLst>
      <p:ext uri="{BB962C8B-B14F-4D97-AF65-F5344CB8AC3E}">
        <p14:creationId xmlns:p14="http://schemas.microsoft.com/office/powerpoint/2010/main" val="9183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796FC3-27B1-BD83-71DE-95E31BD109B3}"/>
              </a:ext>
            </a:extLst>
          </p:cNvPr>
          <p:cNvSpPr>
            <a:spLocks noGrp="1"/>
          </p:cNvSpPr>
          <p:nvPr>
            <p:ph type="sldNum" sz="quarter" idx="12"/>
          </p:nvPr>
        </p:nvSpPr>
        <p:spPr/>
        <p:txBody>
          <a:bodyPr/>
          <a:lstStyle/>
          <a:p>
            <a:fld id="{CC5D1E41-C2CA-0245-8B37-E56DCF546357}" type="slidenum">
              <a:rPr lang="en-US" smtClean="0">
                <a:latin typeface="Helvetica" pitchFamily="2" charset="0"/>
              </a:rPr>
              <a:t>24</a:t>
            </a:fld>
            <a:endParaRPr lang="en-US">
              <a:latin typeface="Helvetica" pitchFamily="2" charset="0"/>
            </a:endParaRPr>
          </a:p>
        </p:txBody>
      </p:sp>
      <p:sp>
        <p:nvSpPr>
          <p:cNvPr id="5" name="TextBox 4">
            <a:extLst>
              <a:ext uri="{FF2B5EF4-FFF2-40B4-BE49-F238E27FC236}">
                <a16:creationId xmlns:a16="http://schemas.microsoft.com/office/drawing/2014/main" id="{C72F42F8-2555-4D61-6ECF-D52FF8310835}"/>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1. Inappropriate Benchmark Selection</a:t>
            </a:r>
          </a:p>
        </p:txBody>
      </p:sp>
      <p:sp>
        <p:nvSpPr>
          <p:cNvPr id="6" name="TextBox 5">
            <a:extLst>
              <a:ext uri="{FF2B5EF4-FFF2-40B4-BE49-F238E27FC236}">
                <a16:creationId xmlns:a16="http://schemas.microsoft.com/office/drawing/2014/main" id="{4A73AF59-3C54-AF34-D510-46E9DDB7352C}"/>
              </a:ext>
            </a:extLst>
          </p:cNvPr>
          <p:cNvSpPr txBox="1"/>
          <p:nvPr/>
        </p:nvSpPr>
        <p:spPr>
          <a:xfrm>
            <a:off x="778239" y="1579564"/>
            <a:ext cx="10635522" cy="3200876"/>
          </a:xfrm>
          <a:prstGeom prst="rect">
            <a:avLst/>
          </a:prstGeom>
          <a:noFill/>
        </p:spPr>
        <p:txBody>
          <a:bodyPr wrap="square" rtlCol="0">
            <a:spAutoFit/>
          </a:bodyPr>
          <a:lstStyle/>
          <a:p>
            <a:r>
              <a:rPr lang="en-US" sz="3200" i="1" dirty="0">
                <a:latin typeface="Helvetica" pitchFamily="2" charset="0"/>
              </a:rPr>
              <a:t>Results</a:t>
            </a:r>
          </a:p>
          <a:p>
            <a:endParaRPr lang="en-US" sz="3200" i="1" dirty="0">
              <a:latin typeface="Helvetica" pitchFamily="2" charset="0"/>
            </a:endParaRPr>
          </a:p>
          <a:p>
            <a:pPr>
              <a:spcAft>
                <a:spcPts val="600"/>
              </a:spcAft>
            </a:pPr>
            <a:r>
              <a:rPr lang="en-US" sz="3200" b="1" dirty="0">
                <a:latin typeface="Helvetica" pitchFamily="2" charset="0"/>
              </a:rPr>
              <a:t>1. Agent Laboratory</a:t>
            </a:r>
          </a:p>
          <a:p>
            <a:pPr marL="285750" indent="-285750">
              <a:spcAft>
                <a:spcPts val="600"/>
              </a:spcAft>
              <a:buFont typeface="Arial" panose="020B0604020202020204" pitchFamily="34" charset="0"/>
              <a:buChar char="•"/>
            </a:pPr>
            <a:r>
              <a:rPr lang="en-US" sz="3200" dirty="0">
                <a:latin typeface="Helvetica" pitchFamily="2" charset="0"/>
              </a:rPr>
              <a:t>No effect of benchmark selection on difficulty</a:t>
            </a:r>
          </a:p>
          <a:p>
            <a:pPr marL="285750" indent="-285750">
              <a:spcAft>
                <a:spcPts val="600"/>
              </a:spcAft>
              <a:buFont typeface="Arial" panose="020B0604020202020204" pitchFamily="34" charset="0"/>
              <a:buChar char="•"/>
            </a:pPr>
            <a:r>
              <a:rPr lang="en-US" sz="3200" dirty="0">
                <a:latin typeface="Helvetica" pitchFamily="2" charset="0"/>
              </a:rPr>
              <a:t>About 80% of the time, it selected the first 4 listed benchmarks, showing strong positional bias</a:t>
            </a:r>
          </a:p>
        </p:txBody>
      </p:sp>
    </p:spTree>
    <p:extLst>
      <p:ext uri="{BB962C8B-B14F-4D97-AF65-F5344CB8AC3E}">
        <p14:creationId xmlns:p14="http://schemas.microsoft.com/office/powerpoint/2010/main" val="2015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5784-3FCB-3B0F-A687-40A1B0CA10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69D45D-07BA-3DEF-4A68-B43E1B7AC22E}"/>
              </a:ext>
            </a:extLst>
          </p:cNvPr>
          <p:cNvSpPr>
            <a:spLocks noGrp="1"/>
          </p:cNvSpPr>
          <p:nvPr>
            <p:ph type="sldNum" sz="quarter" idx="12"/>
          </p:nvPr>
        </p:nvSpPr>
        <p:spPr/>
        <p:txBody>
          <a:bodyPr/>
          <a:lstStyle/>
          <a:p>
            <a:fld id="{CC5D1E41-C2CA-0245-8B37-E56DCF546357}" type="slidenum">
              <a:rPr lang="en-US" smtClean="0"/>
              <a:t>25</a:t>
            </a:fld>
            <a:endParaRPr lang="en-US"/>
          </a:p>
        </p:txBody>
      </p:sp>
      <p:sp>
        <p:nvSpPr>
          <p:cNvPr id="5" name="TextBox 4">
            <a:extLst>
              <a:ext uri="{FF2B5EF4-FFF2-40B4-BE49-F238E27FC236}">
                <a16:creationId xmlns:a16="http://schemas.microsoft.com/office/drawing/2014/main" id="{9F3C508E-1B0C-19E7-3EF3-5A0019268998}"/>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1. Inappropriate Benchmark Selection</a:t>
            </a:r>
          </a:p>
        </p:txBody>
      </p:sp>
      <p:sp>
        <p:nvSpPr>
          <p:cNvPr id="6" name="TextBox 5">
            <a:extLst>
              <a:ext uri="{FF2B5EF4-FFF2-40B4-BE49-F238E27FC236}">
                <a16:creationId xmlns:a16="http://schemas.microsoft.com/office/drawing/2014/main" id="{58FDBB14-0ED1-72FF-44FE-B9ADEE7D0AE0}"/>
              </a:ext>
            </a:extLst>
          </p:cNvPr>
          <p:cNvSpPr txBox="1"/>
          <p:nvPr/>
        </p:nvSpPr>
        <p:spPr>
          <a:xfrm>
            <a:off x="838200" y="1449400"/>
            <a:ext cx="9531927" cy="584775"/>
          </a:xfrm>
          <a:prstGeom prst="rect">
            <a:avLst/>
          </a:prstGeom>
          <a:noFill/>
        </p:spPr>
        <p:txBody>
          <a:bodyPr wrap="square" rtlCol="0">
            <a:spAutoFit/>
          </a:bodyPr>
          <a:lstStyle/>
          <a:p>
            <a:pPr>
              <a:spcAft>
                <a:spcPts val="600"/>
              </a:spcAft>
            </a:pPr>
            <a:r>
              <a:rPr lang="en-US" sz="3200" b="1" dirty="0">
                <a:latin typeface="Palatino Linotype" panose="02040502050505030304" pitchFamily="18" charset="0"/>
              </a:rPr>
              <a:t>2. AI Scientist v2</a:t>
            </a:r>
          </a:p>
        </p:txBody>
      </p:sp>
      <p:graphicFrame>
        <p:nvGraphicFramePr>
          <p:cNvPr id="7" name="表格 3">
            <a:extLst>
              <a:ext uri="{FF2B5EF4-FFF2-40B4-BE49-F238E27FC236}">
                <a16:creationId xmlns:a16="http://schemas.microsoft.com/office/drawing/2014/main" id="{EDF70E63-1997-D791-46C3-B8E5B2D9073B}"/>
              </a:ext>
            </a:extLst>
          </p:cNvPr>
          <p:cNvGraphicFramePr>
            <a:graphicFrameLocks noGrp="1"/>
          </p:cNvGraphicFramePr>
          <p:nvPr>
            <p:extLst>
              <p:ext uri="{D42A27DB-BD31-4B8C-83A1-F6EECF244321}">
                <p14:modId xmlns:p14="http://schemas.microsoft.com/office/powerpoint/2010/main" val="227788768"/>
              </p:ext>
            </p:extLst>
          </p:nvPr>
        </p:nvGraphicFramePr>
        <p:xfrm>
          <a:off x="2078545" y="2143855"/>
          <a:ext cx="8034910" cy="2434286"/>
        </p:xfrm>
        <a:graphic>
          <a:graphicData uri="http://schemas.openxmlformats.org/drawingml/2006/table">
            <a:tbl>
              <a:tblPr firstRow="1" bandRow="1"/>
              <a:tblGrid>
                <a:gridCol w="1832737">
                  <a:extLst>
                    <a:ext uri="{9D8B030D-6E8A-4147-A177-3AD203B41FA5}">
                      <a16:colId xmlns:a16="http://schemas.microsoft.com/office/drawing/2014/main" val="3384669776"/>
                    </a:ext>
                  </a:extLst>
                </a:gridCol>
                <a:gridCol w="3058607">
                  <a:extLst>
                    <a:ext uri="{9D8B030D-6E8A-4147-A177-3AD203B41FA5}">
                      <a16:colId xmlns:a16="http://schemas.microsoft.com/office/drawing/2014/main" val="1258346360"/>
                    </a:ext>
                  </a:extLst>
                </a:gridCol>
                <a:gridCol w="3143566">
                  <a:extLst>
                    <a:ext uri="{9D8B030D-6E8A-4147-A177-3AD203B41FA5}">
                      <a16:colId xmlns:a16="http://schemas.microsoft.com/office/drawing/2014/main" val="1236382825"/>
                    </a:ext>
                  </a:extLst>
                </a:gridCol>
              </a:tblGrid>
              <a:tr h="695511">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US" altLang="zh-CN" sz="2000" dirty="0">
                          <a:latin typeface="Helvetica" pitchFamily="2" charset="0"/>
                          <a:cs typeface="Calibri" panose="020F0502020204030204" pitchFamily="34" charset="0"/>
                        </a:rPr>
                        <a:t>Task difficulty</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altLang="zh-CN" sz="2000" dirty="0">
                          <a:latin typeface="Helvetica" pitchFamily="2" charset="0"/>
                          <a:cs typeface="Calibri" panose="020F0502020204030204" pitchFamily="34" charset="0"/>
                        </a:rPr>
                        <a:t>Without SOTA reference</a:t>
                      </a:r>
                      <a:endParaRPr lang="zh-CN" altLang="en-US" sz="2000" dirty="0">
                        <a:latin typeface="Helvetica" pitchFamily="2" charset="0"/>
                        <a:cs typeface="Calibri" panose="020F0502020204030204" pitchFamily="34" charset="0"/>
                      </a:endParaRPr>
                    </a:p>
                  </a:txBody>
                  <a:tcPr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US" altLang="zh-CN" sz="2000" b="1" i="0" u="none" strike="noStrike" cap="none" dirty="0">
                          <a:solidFill>
                            <a:schemeClr val="lt1"/>
                          </a:solidFill>
                          <a:effectLst/>
                          <a:latin typeface="Helvetica" pitchFamily="2" charset="0"/>
                          <a:ea typeface="+mn-ea"/>
                          <a:cs typeface="Calibri" panose="020F0502020204030204" pitchFamily="34" charset="0"/>
                          <a:sym typeface="Arial" panose="020B0604020202020204"/>
                        </a:rPr>
                        <a:t>With SOTA reference</a:t>
                      </a:r>
                      <a:endParaRPr lang="zh-CN" altLang="en-US" sz="2000" dirty="0">
                        <a:latin typeface="Helvetica" pitchFamily="2" charset="0"/>
                        <a:cs typeface="Calibri" panose="020F0502020204030204" pitchFamily="34" charset="0"/>
                      </a:endParaRPr>
                    </a:p>
                  </a:txBody>
                  <a:tcPr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extLst>
                  <a:ext uri="{0D108BD9-81ED-4DB2-BD59-A6C34878D82A}">
                    <a16:rowId xmlns:a16="http://schemas.microsoft.com/office/drawing/2014/main" val="1972069279"/>
                  </a:ext>
                </a:extLst>
              </a:tr>
              <a:tr h="3477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Easy</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18.0%</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47.1%</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3464954728"/>
                  </a:ext>
                </a:extLst>
              </a:tr>
              <a:tr h="3477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Moderate</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17.9% </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16.4%</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extLst>
                  <a:ext uri="{0D108BD9-81ED-4DB2-BD59-A6C34878D82A}">
                    <a16:rowId xmlns:a16="http://schemas.microsoft.com/office/drawing/2014/main" val="1588791833"/>
                  </a:ext>
                </a:extLst>
              </a:tr>
              <a:tr h="3477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Standard</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22.6%</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11.5%</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2230175958"/>
                  </a:ext>
                </a:extLst>
              </a:tr>
              <a:tr h="3477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Hard</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18.2%</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9.0%</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extLst>
                  <a:ext uri="{0D108BD9-81ED-4DB2-BD59-A6C34878D82A}">
                    <a16:rowId xmlns:a16="http://schemas.microsoft.com/office/drawing/2014/main" val="2596529855"/>
                  </a:ext>
                </a:extLst>
              </a:tr>
              <a:tr h="34775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Extreme</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23.3%</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r>
                        <a:rPr lang="en-US" altLang="zh-CN" sz="20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15.9%</a:t>
                      </a:r>
                      <a:endParaRPr lang="zh-CN" altLang="en-US" sz="2000" dirty="0">
                        <a:latin typeface="Helvetica" pitchFamily="2" charset="0"/>
                        <a:cs typeface="Calibri" panose="020F0502020204030204" pitchFamily="34" charset="0"/>
                      </a:endParaRPr>
                    </a:p>
                  </a:txBody>
                  <a:tcPr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2878754057"/>
                  </a:ext>
                </a:extLst>
              </a:tr>
            </a:tbl>
          </a:graphicData>
        </a:graphic>
      </p:graphicFrame>
      <p:sp>
        <p:nvSpPr>
          <p:cNvPr id="9" name="TextBox 8">
            <a:extLst>
              <a:ext uri="{FF2B5EF4-FFF2-40B4-BE49-F238E27FC236}">
                <a16:creationId xmlns:a16="http://schemas.microsoft.com/office/drawing/2014/main" id="{2079322C-0FF6-20F5-B1DE-463C33CEE445}"/>
              </a:ext>
            </a:extLst>
          </p:cNvPr>
          <p:cNvSpPr txBox="1"/>
          <p:nvPr/>
        </p:nvSpPr>
        <p:spPr>
          <a:xfrm>
            <a:off x="838200" y="4938474"/>
            <a:ext cx="8034910" cy="1600438"/>
          </a:xfrm>
          <a:prstGeom prst="rect">
            <a:avLst/>
          </a:prstGeom>
          <a:noFill/>
        </p:spPr>
        <p:txBody>
          <a:bodyPr wrap="square">
            <a:spAutoFit/>
          </a:bodyPr>
          <a:lstStyle/>
          <a:p>
            <a:r>
              <a:rPr lang="en-US" sz="2200" dirty="0">
                <a:latin typeface="Helvetica" pitchFamily="2" charset="0"/>
              </a:rPr>
              <a:t>Balanced selection without SOTA references: </a:t>
            </a:r>
          </a:p>
          <a:p>
            <a:pPr marL="285750" indent="-285750">
              <a:spcAft>
                <a:spcPts val="1200"/>
              </a:spcAft>
              <a:buFont typeface="Arial" panose="020B0604020202020204" pitchFamily="34" charset="0"/>
              <a:buChar char="•"/>
            </a:pPr>
            <a:r>
              <a:rPr lang="el-GR" sz="2200" dirty="0">
                <a:latin typeface="Helvetica" pitchFamily="2" charset="0"/>
              </a:rPr>
              <a:t>χ</a:t>
            </a:r>
            <a:r>
              <a:rPr lang="el-GR" sz="2200" baseline="30000" dirty="0">
                <a:latin typeface="Helvetica" pitchFamily="2" charset="0"/>
              </a:rPr>
              <a:t>2</a:t>
            </a:r>
            <a:r>
              <a:rPr lang="el-GR" sz="2200" dirty="0">
                <a:latin typeface="Helvetica" pitchFamily="2" charset="0"/>
              </a:rPr>
              <a:t> </a:t>
            </a:r>
            <a:r>
              <a:rPr lang="en-US" sz="2200" dirty="0">
                <a:latin typeface="Helvetica" pitchFamily="2" charset="0"/>
              </a:rPr>
              <a:t>test with null as uniform distribution: p=0.31</a:t>
            </a:r>
          </a:p>
          <a:p>
            <a:r>
              <a:rPr lang="en-US" sz="2200" dirty="0">
                <a:latin typeface="Helvetica" pitchFamily="2" charset="0"/>
              </a:rPr>
              <a:t>Biased toward easier benchmarks when SOTA scores shown:</a:t>
            </a:r>
          </a:p>
          <a:p>
            <a:pPr marL="285750" indent="-285750">
              <a:buFont typeface="Arial" panose="020B0604020202020204" pitchFamily="34" charset="0"/>
              <a:buChar char="•"/>
            </a:pPr>
            <a:r>
              <a:rPr lang="el-GR" sz="2200" dirty="0">
                <a:latin typeface="Helvetica" pitchFamily="2" charset="0"/>
              </a:rPr>
              <a:t>χ</a:t>
            </a:r>
            <a:r>
              <a:rPr lang="el-GR" sz="2200" baseline="30000" dirty="0">
                <a:latin typeface="Helvetica" pitchFamily="2" charset="0"/>
              </a:rPr>
              <a:t>2</a:t>
            </a:r>
            <a:r>
              <a:rPr lang="el-GR" sz="2200" dirty="0">
                <a:latin typeface="Helvetica" pitchFamily="2" charset="0"/>
              </a:rPr>
              <a:t> </a:t>
            </a:r>
            <a:r>
              <a:rPr lang="en-US" sz="2200" dirty="0">
                <a:latin typeface="Helvetica" pitchFamily="2" charset="0"/>
              </a:rPr>
              <a:t>test with null as uniform distribution: p &lt; 10</a:t>
            </a:r>
            <a:r>
              <a:rPr lang="en-US" sz="2200" baseline="30000" dirty="0">
                <a:latin typeface="Helvetica" pitchFamily="2" charset="0"/>
              </a:rPr>
              <a:t>-30</a:t>
            </a:r>
          </a:p>
        </p:txBody>
      </p:sp>
      <p:sp>
        <p:nvSpPr>
          <p:cNvPr id="10" name="Rectangle 9">
            <a:extLst>
              <a:ext uri="{FF2B5EF4-FFF2-40B4-BE49-F238E27FC236}">
                <a16:creationId xmlns:a16="http://schemas.microsoft.com/office/drawing/2014/main" id="{551666C3-2627-C1FA-AAA6-9155E7720156}"/>
              </a:ext>
            </a:extLst>
          </p:cNvPr>
          <p:cNvSpPr/>
          <p:nvPr/>
        </p:nvSpPr>
        <p:spPr>
          <a:xfrm>
            <a:off x="3893127" y="2843442"/>
            <a:ext cx="3061855" cy="1734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01731235-3C5F-82AC-9A3E-26A6904D847B}"/>
              </a:ext>
            </a:extLst>
          </p:cNvPr>
          <p:cNvSpPr/>
          <p:nvPr/>
        </p:nvSpPr>
        <p:spPr>
          <a:xfrm>
            <a:off x="6954982" y="2843441"/>
            <a:ext cx="3158473" cy="1734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10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EAE3B5-9AE6-95D2-A704-06D5F9151E0C}"/>
              </a:ext>
            </a:extLst>
          </p:cNvPr>
          <p:cNvSpPr>
            <a:spLocks noGrp="1"/>
          </p:cNvSpPr>
          <p:nvPr>
            <p:ph type="sldNum" sz="quarter" idx="12"/>
          </p:nvPr>
        </p:nvSpPr>
        <p:spPr/>
        <p:txBody>
          <a:bodyPr/>
          <a:lstStyle/>
          <a:p>
            <a:fld id="{CC5D1E41-C2CA-0245-8B37-E56DCF546357}" type="slidenum">
              <a:rPr lang="en-US" smtClean="0"/>
              <a:t>26</a:t>
            </a:fld>
            <a:endParaRPr lang="en-US"/>
          </a:p>
        </p:txBody>
      </p:sp>
      <p:sp>
        <p:nvSpPr>
          <p:cNvPr id="5" name="TextBox 4">
            <a:extLst>
              <a:ext uri="{FF2B5EF4-FFF2-40B4-BE49-F238E27FC236}">
                <a16:creationId xmlns:a16="http://schemas.microsoft.com/office/drawing/2014/main" id="{09D00613-7E6B-D906-BE70-A6977095BBD7}"/>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2. Data Leakage</a:t>
            </a:r>
          </a:p>
        </p:txBody>
      </p:sp>
      <p:sp>
        <p:nvSpPr>
          <p:cNvPr id="7" name="TextBox 6">
            <a:extLst>
              <a:ext uri="{FF2B5EF4-FFF2-40B4-BE49-F238E27FC236}">
                <a16:creationId xmlns:a16="http://schemas.microsoft.com/office/drawing/2014/main" id="{DE54746D-0ABC-41FD-2B07-024659F1DF52}"/>
              </a:ext>
            </a:extLst>
          </p:cNvPr>
          <p:cNvSpPr txBox="1"/>
          <p:nvPr/>
        </p:nvSpPr>
        <p:spPr>
          <a:xfrm>
            <a:off x="692727" y="1595920"/>
            <a:ext cx="10806546" cy="2215991"/>
          </a:xfrm>
          <a:prstGeom prst="rect">
            <a:avLst/>
          </a:prstGeom>
          <a:noFill/>
        </p:spPr>
        <p:txBody>
          <a:bodyPr wrap="square">
            <a:spAutoFit/>
          </a:bodyPr>
          <a:lstStyle/>
          <a:p>
            <a:pPr>
              <a:spcAft>
                <a:spcPts val="600"/>
              </a:spcAft>
            </a:pPr>
            <a:r>
              <a:rPr lang="en-US" sz="3200" b="1" dirty="0">
                <a:latin typeface="Helvetica" pitchFamily="2" charset="0"/>
              </a:rPr>
              <a:t>Context:</a:t>
            </a:r>
          </a:p>
          <a:p>
            <a:pPr marL="285750" indent="-285750">
              <a:spcAft>
                <a:spcPts val="600"/>
              </a:spcAft>
              <a:buFont typeface="Arial" panose="020B0604020202020204" pitchFamily="34" charset="0"/>
              <a:buChar char="•"/>
            </a:pPr>
            <a:r>
              <a:rPr lang="en-US" sz="3200" dirty="0">
                <a:latin typeface="Helvetica" pitchFamily="2" charset="0"/>
              </a:rPr>
              <a:t>ML training and selection of model should be done using training/validation data. It should not look at test data. </a:t>
            </a:r>
          </a:p>
          <a:p>
            <a:pPr marL="285750" indent="-285750">
              <a:spcAft>
                <a:spcPts val="600"/>
              </a:spcAft>
              <a:buFont typeface="Arial" panose="020B0604020202020204" pitchFamily="34" charset="0"/>
              <a:buChar char="•"/>
            </a:pPr>
            <a:r>
              <a:rPr lang="en-US" sz="3200" dirty="0">
                <a:latin typeface="Helvetica" pitchFamily="2" charset="0"/>
              </a:rPr>
              <a:t>Test data should be used only in the final evaluation.</a:t>
            </a:r>
          </a:p>
        </p:txBody>
      </p:sp>
      <p:sp>
        <p:nvSpPr>
          <p:cNvPr id="8" name="TextBox 7">
            <a:extLst>
              <a:ext uri="{FF2B5EF4-FFF2-40B4-BE49-F238E27FC236}">
                <a16:creationId xmlns:a16="http://schemas.microsoft.com/office/drawing/2014/main" id="{BD3E3B74-7E45-B0A6-2CAE-2C81EE6E4CBF}"/>
              </a:ext>
            </a:extLst>
          </p:cNvPr>
          <p:cNvSpPr txBox="1"/>
          <p:nvPr/>
        </p:nvSpPr>
        <p:spPr>
          <a:xfrm>
            <a:off x="838200" y="4198111"/>
            <a:ext cx="10515600" cy="1390230"/>
          </a:xfrm>
          <a:prstGeom prst="roundRect">
            <a:avLst>
              <a:gd name="adj" fmla="val 9389"/>
            </a:avLst>
          </a:prstGeom>
          <a:noFill/>
          <a:ln w="76200">
            <a:solidFill>
              <a:srgbClr val="002060"/>
            </a:solidFill>
          </a:ln>
        </p:spPr>
        <p:txBody>
          <a:bodyPr wrap="square" lIns="108000" tIns="108000" rIns="108000" bIns="108000" rtlCol="0">
            <a:spAutoFit/>
          </a:bodyPr>
          <a:lstStyle/>
          <a:p>
            <a:pPr marL="8335" indent="-8335" algn="ctr" defTabSz="685783"/>
            <a:r>
              <a:rPr lang="en-US" sz="3600" i="1" dirty="0">
                <a:solidFill>
                  <a:prstClr val="black"/>
                </a:solidFill>
                <a:latin typeface="Helvetica" pitchFamily="2" charset="0"/>
              </a:rPr>
              <a:t>When conducting an experiment do AI scientist systems “peek” at test data during training?</a:t>
            </a:r>
          </a:p>
        </p:txBody>
      </p:sp>
    </p:spTree>
    <p:extLst>
      <p:ext uri="{BB962C8B-B14F-4D97-AF65-F5344CB8AC3E}">
        <p14:creationId xmlns:p14="http://schemas.microsoft.com/office/powerpoint/2010/main" val="25536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80943-9DC1-57B6-E336-14CDA442BC3A}"/>
              </a:ext>
            </a:extLst>
          </p:cNvPr>
          <p:cNvSpPr>
            <a:spLocks noGrp="1"/>
          </p:cNvSpPr>
          <p:nvPr>
            <p:ph type="sldNum" sz="quarter" idx="12"/>
          </p:nvPr>
        </p:nvSpPr>
        <p:spPr/>
        <p:txBody>
          <a:bodyPr/>
          <a:lstStyle/>
          <a:p>
            <a:fld id="{CC5D1E41-C2CA-0245-8B37-E56DCF546357}" type="slidenum">
              <a:rPr lang="en-US" smtClean="0"/>
              <a:t>27</a:t>
            </a:fld>
            <a:endParaRPr lang="en-US"/>
          </a:p>
        </p:txBody>
      </p:sp>
      <p:pic>
        <p:nvPicPr>
          <p:cNvPr id="3" name="Picture 2">
            <a:extLst>
              <a:ext uri="{FF2B5EF4-FFF2-40B4-BE49-F238E27FC236}">
                <a16:creationId xmlns:a16="http://schemas.microsoft.com/office/drawing/2014/main" id="{5E6F4D7D-8806-8A8C-B26B-4322B049EF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2452" y="78308"/>
            <a:ext cx="4437088" cy="6708878"/>
          </a:xfrm>
          <a:prstGeom prst="rect">
            <a:avLst/>
          </a:prstGeom>
        </p:spPr>
      </p:pic>
    </p:spTree>
    <p:extLst>
      <p:ext uri="{BB962C8B-B14F-4D97-AF65-F5344CB8AC3E}">
        <p14:creationId xmlns:p14="http://schemas.microsoft.com/office/powerpoint/2010/main" val="404468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2D148D-810B-2245-AF9E-8D87769F4914}"/>
              </a:ext>
            </a:extLst>
          </p:cNvPr>
          <p:cNvSpPr>
            <a:spLocks noGrp="1"/>
          </p:cNvSpPr>
          <p:nvPr>
            <p:ph type="sldNum" sz="quarter" idx="12"/>
          </p:nvPr>
        </p:nvSpPr>
        <p:spPr/>
        <p:txBody>
          <a:bodyPr/>
          <a:lstStyle/>
          <a:p>
            <a:fld id="{CC5D1E41-C2CA-0245-8B37-E56DCF546357}" type="slidenum">
              <a:rPr lang="en-US" smtClean="0"/>
              <a:t>28</a:t>
            </a:fld>
            <a:endParaRPr lang="en-US"/>
          </a:p>
        </p:txBody>
      </p:sp>
      <p:sp>
        <p:nvSpPr>
          <p:cNvPr id="6" name="TextBox 5">
            <a:extLst>
              <a:ext uri="{FF2B5EF4-FFF2-40B4-BE49-F238E27FC236}">
                <a16:creationId xmlns:a16="http://schemas.microsoft.com/office/drawing/2014/main" id="{A01DF9CC-30D4-6639-EBD2-1EB08DFFCC79}"/>
              </a:ext>
            </a:extLst>
          </p:cNvPr>
          <p:cNvSpPr txBox="1"/>
          <p:nvPr/>
        </p:nvSpPr>
        <p:spPr>
          <a:xfrm>
            <a:off x="497041" y="1639738"/>
            <a:ext cx="11197918" cy="4416594"/>
          </a:xfrm>
          <a:prstGeom prst="rect">
            <a:avLst/>
          </a:prstGeom>
          <a:noFill/>
        </p:spPr>
        <p:txBody>
          <a:bodyPr wrap="square">
            <a:spAutoFit/>
          </a:bodyPr>
          <a:lstStyle/>
          <a:p>
            <a:pPr>
              <a:spcAft>
                <a:spcPts val="600"/>
              </a:spcAft>
            </a:pPr>
            <a:r>
              <a:rPr lang="en-US" sz="3200" i="1" dirty="0">
                <a:latin typeface="Helvetica" pitchFamily="2" charset="0"/>
              </a:rPr>
              <a:t>Experimental Setup </a:t>
            </a:r>
            <a:r>
              <a:rPr lang="en-US" altLang="zh-CN" sz="3200" i="1" dirty="0">
                <a:latin typeface="Helvetica" pitchFamily="2" charset="0"/>
                <a:cs typeface="Calibri" panose="020F0502020204030204" pitchFamily="34" charset="0"/>
                <a:sym typeface="+mn-ea"/>
              </a:rPr>
              <a:t>[Inspired by Echenique and He, 2024]</a:t>
            </a:r>
            <a:r>
              <a:rPr lang="en-US" sz="3200" i="1" dirty="0">
                <a:latin typeface="Helvetica" pitchFamily="2" charset="0"/>
              </a:rPr>
              <a:t>: </a:t>
            </a:r>
          </a:p>
          <a:p>
            <a:pPr marL="457200" indent="-457200">
              <a:spcAft>
                <a:spcPts val="600"/>
              </a:spcAft>
              <a:buFont typeface="Arial" panose="020B0604020202020204" pitchFamily="34" charset="0"/>
              <a:buChar char="•"/>
            </a:pPr>
            <a:r>
              <a:rPr lang="en-US" sz="3200" dirty="0">
                <a:latin typeface="Helvetica" pitchFamily="2" charset="0"/>
              </a:rPr>
              <a:t>Create “noiseless” datasets with a deterministic mapping from features to labels;</a:t>
            </a:r>
          </a:p>
          <a:p>
            <a:pPr marL="457200" indent="-457200">
              <a:spcAft>
                <a:spcPts val="600"/>
              </a:spcAft>
              <a:buFont typeface="Arial" panose="020B0604020202020204" pitchFamily="34" charset="0"/>
              <a:buChar char="•"/>
            </a:pPr>
            <a:r>
              <a:rPr lang="en-US" sz="3200" dirty="0">
                <a:latin typeface="Helvetica" pitchFamily="2" charset="0"/>
              </a:rPr>
              <a:t>Inject independent Bernoulli noise (with probability </a:t>
            </a:r>
            <a:r>
              <a:rPr lang="en-US" sz="3200" i="1" dirty="0">
                <a:latin typeface="Helvetica" pitchFamily="2" charset="0"/>
              </a:rPr>
              <a:t>p</a:t>
            </a:r>
            <a:r>
              <a:rPr lang="en-US" sz="3200" dirty="0">
                <a:latin typeface="Helvetica" pitchFamily="2" charset="0"/>
              </a:rPr>
              <a:t>) in the labels;</a:t>
            </a:r>
          </a:p>
          <a:p>
            <a:pPr marL="457200" indent="-457200">
              <a:spcAft>
                <a:spcPts val="600"/>
              </a:spcAft>
              <a:buFont typeface="Arial" panose="020B0604020202020204" pitchFamily="34" charset="0"/>
              <a:buChar char="•"/>
            </a:pPr>
            <a:r>
              <a:rPr lang="en-US" sz="3200" dirty="0">
                <a:latin typeface="Helvetica" pitchFamily="2" charset="0"/>
              </a:rPr>
              <a:t>Impossible to get accuracy more than 1 – </a:t>
            </a:r>
            <a:r>
              <a:rPr lang="en-US" sz="3200" i="1" dirty="0">
                <a:latin typeface="Helvetica" pitchFamily="2" charset="0"/>
              </a:rPr>
              <a:t>p;</a:t>
            </a:r>
          </a:p>
          <a:p>
            <a:pPr marL="457200" indent="-457200">
              <a:spcAft>
                <a:spcPts val="600"/>
              </a:spcAft>
              <a:buFont typeface="Arial" panose="020B0604020202020204" pitchFamily="34" charset="0"/>
              <a:buChar char="•"/>
            </a:pPr>
            <a:r>
              <a:rPr lang="en-US" sz="3200" dirty="0">
                <a:latin typeface="Helvetica" pitchFamily="2" charset="0"/>
              </a:rPr>
              <a:t>Tell the AI scientist that SOTA accuracy = 1 – </a:t>
            </a:r>
            <a:r>
              <a:rPr lang="en-US" sz="3200" i="1" dirty="0">
                <a:latin typeface="Helvetica" pitchFamily="2" charset="0"/>
              </a:rPr>
              <a:t>p;</a:t>
            </a:r>
          </a:p>
          <a:p>
            <a:pPr marL="457200" indent="-457200">
              <a:spcAft>
                <a:spcPts val="600"/>
              </a:spcAft>
              <a:buFont typeface="Arial" panose="020B0604020202020204" pitchFamily="34" charset="0"/>
              <a:buChar char="•"/>
            </a:pPr>
            <a:r>
              <a:rPr lang="en-US" sz="3200" dirty="0">
                <a:latin typeface="Helvetica" pitchFamily="2" charset="0"/>
              </a:rPr>
              <a:t>Check if systems’ test accuracy exceeds 1 – </a:t>
            </a:r>
            <a:r>
              <a:rPr lang="en-US" sz="3200" i="1" dirty="0">
                <a:latin typeface="Helvetica" pitchFamily="2" charset="0"/>
              </a:rPr>
              <a:t>p.</a:t>
            </a:r>
            <a:endParaRPr lang="en-US" sz="3200" dirty="0">
              <a:latin typeface="Helvetica" pitchFamily="2" charset="0"/>
            </a:endParaRPr>
          </a:p>
        </p:txBody>
      </p:sp>
      <p:sp>
        <p:nvSpPr>
          <p:cNvPr id="9" name="TextBox 8">
            <a:extLst>
              <a:ext uri="{FF2B5EF4-FFF2-40B4-BE49-F238E27FC236}">
                <a16:creationId xmlns:a16="http://schemas.microsoft.com/office/drawing/2014/main" id="{0D78EEC7-9326-CAF6-E026-C1816280BBEB}"/>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2. Data Leakage</a:t>
            </a:r>
          </a:p>
        </p:txBody>
      </p:sp>
    </p:spTree>
    <p:extLst>
      <p:ext uri="{BB962C8B-B14F-4D97-AF65-F5344CB8AC3E}">
        <p14:creationId xmlns:p14="http://schemas.microsoft.com/office/powerpoint/2010/main" val="93182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6510-D2AD-9A86-DF81-417AD4EE818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272528-7077-13D2-B6BA-329867237A7A}"/>
              </a:ext>
            </a:extLst>
          </p:cNvPr>
          <p:cNvSpPr>
            <a:spLocks noGrp="1"/>
          </p:cNvSpPr>
          <p:nvPr>
            <p:ph type="sldNum" sz="quarter" idx="12"/>
          </p:nvPr>
        </p:nvSpPr>
        <p:spPr/>
        <p:txBody>
          <a:bodyPr/>
          <a:lstStyle/>
          <a:p>
            <a:fld id="{CC5D1E41-C2CA-0245-8B37-E56DCF546357}" type="slidenum">
              <a:rPr lang="en-US" smtClean="0"/>
              <a:t>29</a:t>
            </a:fld>
            <a:endParaRPr lang="en-US"/>
          </a:p>
        </p:txBody>
      </p:sp>
      <p:sp>
        <p:nvSpPr>
          <p:cNvPr id="6" name="TextBox 5">
            <a:extLst>
              <a:ext uri="{FF2B5EF4-FFF2-40B4-BE49-F238E27FC236}">
                <a16:creationId xmlns:a16="http://schemas.microsoft.com/office/drawing/2014/main" id="{F4A0404F-03C0-1F5A-FB45-378CF047D21C}"/>
              </a:ext>
            </a:extLst>
          </p:cNvPr>
          <p:cNvSpPr txBox="1"/>
          <p:nvPr/>
        </p:nvSpPr>
        <p:spPr>
          <a:xfrm>
            <a:off x="799296" y="1578739"/>
            <a:ext cx="5901308" cy="4708981"/>
          </a:xfrm>
          <a:prstGeom prst="rect">
            <a:avLst/>
          </a:prstGeom>
          <a:noFill/>
        </p:spPr>
        <p:txBody>
          <a:bodyPr wrap="square">
            <a:spAutoFit/>
          </a:bodyPr>
          <a:lstStyle/>
          <a:p>
            <a:pPr>
              <a:spcAft>
                <a:spcPts val="600"/>
              </a:spcAft>
            </a:pPr>
            <a:r>
              <a:rPr lang="en-US" sz="2800" i="1" dirty="0">
                <a:latin typeface="Helvetica" pitchFamily="2" charset="0"/>
              </a:rPr>
              <a:t>Results</a:t>
            </a:r>
          </a:p>
          <a:p>
            <a:pPr marL="457200" indent="-457200">
              <a:spcAft>
                <a:spcPts val="600"/>
              </a:spcAft>
              <a:buFont typeface="Arial" panose="020B0604020202020204" pitchFamily="34" charset="0"/>
              <a:buChar char="•"/>
            </a:pPr>
            <a:r>
              <a:rPr lang="en-US" sz="2800" dirty="0">
                <a:latin typeface="Helvetica" pitchFamily="2" charset="0"/>
              </a:rPr>
              <a:t>Both systems achieve accuracy &gt; 1 – </a:t>
            </a:r>
            <a:r>
              <a:rPr lang="en-US" sz="2800" i="1" dirty="0">
                <a:latin typeface="Helvetica" pitchFamily="2" charset="0"/>
              </a:rPr>
              <a:t>p;</a:t>
            </a:r>
          </a:p>
          <a:p>
            <a:pPr marL="457200" indent="-457200">
              <a:spcAft>
                <a:spcPts val="600"/>
              </a:spcAft>
              <a:buFont typeface="Arial" panose="020B0604020202020204" pitchFamily="34" charset="0"/>
              <a:buChar char="•"/>
            </a:pPr>
            <a:r>
              <a:rPr lang="en-US" sz="2800" dirty="0">
                <a:latin typeface="Helvetica" pitchFamily="2" charset="0"/>
              </a:rPr>
              <a:t>Sometimes even 100%!</a:t>
            </a:r>
          </a:p>
          <a:p>
            <a:pPr marL="457200" indent="-457200">
              <a:spcAft>
                <a:spcPts val="600"/>
              </a:spcAft>
              <a:buFont typeface="Arial" panose="020B0604020202020204" pitchFamily="34" charset="0"/>
              <a:buChar char="•"/>
            </a:pPr>
            <a:r>
              <a:rPr lang="en-US" sz="2800" dirty="0">
                <a:latin typeface="Helvetica" pitchFamily="2" charset="0"/>
              </a:rPr>
              <a:t>Both systems may subsample the datasets or even </a:t>
            </a:r>
            <a:r>
              <a:rPr lang="en-US" sz="2800" b="1" dirty="0">
                <a:latin typeface="Helvetica" pitchFamily="2" charset="0"/>
              </a:rPr>
              <a:t>make up their own datasets</a:t>
            </a:r>
            <a:r>
              <a:rPr lang="en-US" sz="2800" dirty="0">
                <a:latin typeface="Helvetica" pitchFamily="2" charset="0"/>
              </a:rPr>
              <a:t>;</a:t>
            </a:r>
          </a:p>
          <a:p>
            <a:pPr marL="457200" indent="-457200">
              <a:spcAft>
                <a:spcPts val="600"/>
              </a:spcAft>
              <a:buFont typeface="Arial" panose="020B0604020202020204" pitchFamily="34" charset="0"/>
              <a:buChar char="•"/>
            </a:pPr>
            <a:r>
              <a:rPr lang="en-US" sz="2800" dirty="0">
                <a:latin typeface="Helvetica" pitchFamily="2" charset="0"/>
              </a:rPr>
              <a:t>Both systems </a:t>
            </a:r>
            <a:r>
              <a:rPr lang="en-US" sz="2800" b="1" dirty="0">
                <a:latin typeface="Helvetica" pitchFamily="2" charset="0"/>
              </a:rPr>
              <a:t>never document </a:t>
            </a:r>
            <a:r>
              <a:rPr lang="en-US" sz="2800" dirty="0">
                <a:latin typeface="Helvetica" pitchFamily="2" charset="0"/>
              </a:rPr>
              <a:t>this in the final paper they generate.</a:t>
            </a:r>
          </a:p>
        </p:txBody>
      </p:sp>
      <p:sp>
        <p:nvSpPr>
          <p:cNvPr id="9" name="TextBox 8">
            <a:extLst>
              <a:ext uri="{FF2B5EF4-FFF2-40B4-BE49-F238E27FC236}">
                <a16:creationId xmlns:a16="http://schemas.microsoft.com/office/drawing/2014/main" id="{F41F7802-BC4A-4217-FE24-395DB7599458}"/>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2. Data Leakage</a:t>
            </a:r>
          </a:p>
        </p:txBody>
      </p:sp>
      <p:pic>
        <p:nvPicPr>
          <p:cNvPr id="5" name="Picture 4">
            <a:extLst>
              <a:ext uri="{FF2B5EF4-FFF2-40B4-BE49-F238E27FC236}">
                <a16:creationId xmlns:a16="http://schemas.microsoft.com/office/drawing/2014/main" id="{E08B4B2C-180E-0026-36D0-29D51B686B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3931" y="1493545"/>
            <a:ext cx="4765489" cy="4708981"/>
          </a:xfrm>
          <a:prstGeom prst="rect">
            <a:avLst/>
          </a:prstGeom>
        </p:spPr>
      </p:pic>
    </p:spTree>
    <p:extLst>
      <p:ext uri="{BB962C8B-B14F-4D97-AF65-F5344CB8AC3E}">
        <p14:creationId xmlns:p14="http://schemas.microsoft.com/office/powerpoint/2010/main" val="35769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4575-E2BE-FE1C-074F-9597E61BFFBE}"/>
              </a:ext>
            </a:extLst>
          </p:cNvPr>
          <p:cNvSpPr>
            <a:spLocks noGrp="1"/>
          </p:cNvSpPr>
          <p:nvPr>
            <p:ph type="title"/>
          </p:nvPr>
        </p:nvSpPr>
        <p:spPr/>
        <p:txBody>
          <a:bodyPr/>
          <a:lstStyle/>
          <a:p>
            <a:r>
              <a:rPr lang="en-US" b="1" dirty="0"/>
              <a:t>What Could Go Wrong?</a:t>
            </a:r>
          </a:p>
        </p:txBody>
      </p:sp>
      <p:sp>
        <p:nvSpPr>
          <p:cNvPr id="3" name="Text Placeholder 2">
            <a:extLst>
              <a:ext uri="{FF2B5EF4-FFF2-40B4-BE49-F238E27FC236}">
                <a16:creationId xmlns:a16="http://schemas.microsoft.com/office/drawing/2014/main" id="{0472439D-4416-F749-E4FF-65D51CE2C4F4}"/>
              </a:ext>
            </a:extLst>
          </p:cNvPr>
          <p:cNvSpPr>
            <a:spLocks noGrp="1"/>
          </p:cNvSpPr>
          <p:nvPr>
            <p:ph type="body" idx="1"/>
          </p:nvPr>
        </p:nvSpPr>
        <p:spPr/>
        <p:txBody>
          <a:bodyPr/>
          <a:lstStyle/>
          <a:p>
            <a:r>
              <a:rPr lang="en-US" dirty="0">
                <a:latin typeface="Helvetica" pitchFamily="2" charset="0"/>
              </a:rPr>
              <a:t>Pitfalls of scientific research agents</a:t>
            </a:r>
          </a:p>
        </p:txBody>
      </p:sp>
      <p:sp>
        <p:nvSpPr>
          <p:cNvPr id="6" name="Slide Number Placeholder 5">
            <a:extLst>
              <a:ext uri="{FF2B5EF4-FFF2-40B4-BE49-F238E27FC236}">
                <a16:creationId xmlns:a16="http://schemas.microsoft.com/office/drawing/2014/main" id="{889AA17E-2339-09DE-C0CD-4D2066F18620}"/>
              </a:ext>
            </a:extLst>
          </p:cNvPr>
          <p:cNvSpPr>
            <a:spLocks noGrp="1"/>
          </p:cNvSpPr>
          <p:nvPr>
            <p:ph type="sldNum" sz="quarter" idx="12"/>
          </p:nvPr>
        </p:nvSpPr>
        <p:spPr/>
        <p:txBody>
          <a:bodyPr/>
          <a:lstStyle/>
          <a:p>
            <a:fld id="{CC5D1E41-C2CA-0245-8B37-E56DCF546357}" type="slidenum">
              <a:rPr lang="en-US" smtClean="0"/>
              <a:t>3</a:t>
            </a:fld>
            <a:endParaRPr lang="en-US"/>
          </a:p>
        </p:txBody>
      </p:sp>
    </p:spTree>
    <p:extLst>
      <p:ext uri="{BB962C8B-B14F-4D97-AF65-F5344CB8AC3E}">
        <p14:creationId xmlns:p14="http://schemas.microsoft.com/office/powerpoint/2010/main" val="407365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4A0E8C-C0C0-AC4A-3ED2-6F007201217A}"/>
              </a:ext>
            </a:extLst>
          </p:cNvPr>
          <p:cNvSpPr>
            <a:spLocks noGrp="1"/>
          </p:cNvSpPr>
          <p:nvPr>
            <p:ph type="sldNum" sz="quarter" idx="12"/>
          </p:nvPr>
        </p:nvSpPr>
        <p:spPr/>
        <p:txBody>
          <a:bodyPr/>
          <a:lstStyle/>
          <a:p>
            <a:fld id="{CC5D1E41-C2CA-0245-8B37-E56DCF546357}" type="slidenum">
              <a:rPr lang="en-US" smtClean="0"/>
              <a:t>30</a:t>
            </a:fld>
            <a:endParaRPr lang="en-US"/>
          </a:p>
        </p:txBody>
      </p:sp>
      <p:sp>
        <p:nvSpPr>
          <p:cNvPr id="5" name="TextBox 4">
            <a:extLst>
              <a:ext uri="{FF2B5EF4-FFF2-40B4-BE49-F238E27FC236}">
                <a16:creationId xmlns:a16="http://schemas.microsoft.com/office/drawing/2014/main" id="{82917A7E-D88E-C63B-7959-DE4220E41D8F}"/>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3. Metric Misuse</a:t>
            </a:r>
          </a:p>
        </p:txBody>
      </p:sp>
      <p:sp>
        <p:nvSpPr>
          <p:cNvPr id="6" name="TextBox 5">
            <a:extLst>
              <a:ext uri="{FF2B5EF4-FFF2-40B4-BE49-F238E27FC236}">
                <a16:creationId xmlns:a16="http://schemas.microsoft.com/office/drawing/2014/main" id="{C9320FE5-4A71-8E45-0862-8194204B5F2D}"/>
              </a:ext>
            </a:extLst>
          </p:cNvPr>
          <p:cNvSpPr txBox="1"/>
          <p:nvPr/>
        </p:nvSpPr>
        <p:spPr>
          <a:xfrm>
            <a:off x="838200" y="3594982"/>
            <a:ext cx="10515600" cy="2551804"/>
          </a:xfrm>
          <a:prstGeom prst="roundRect">
            <a:avLst>
              <a:gd name="adj" fmla="val 9389"/>
            </a:avLst>
          </a:prstGeom>
          <a:noFill/>
          <a:ln w="76200">
            <a:solidFill>
              <a:srgbClr val="002060"/>
            </a:solidFill>
          </a:ln>
        </p:spPr>
        <p:txBody>
          <a:bodyPr wrap="square" lIns="108000" tIns="108000" rIns="108000" bIns="108000" rtlCol="0">
            <a:spAutoFit/>
          </a:bodyPr>
          <a:lstStyle/>
          <a:p>
            <a:pPr marL="8335" indent="-8335" algn="ctr" defTabSz="685783"/>
            <a:r>
              <a:rPr lang="en-US" sz="3600" i="1" dirty="0">
                <a:solidFill>
                  <a:prstClr val="black"/>
                </a:solidFill>
                <a:latin typeface="Helvetica" pitchFamily="2" charset="0"/>
              </a:rPr>
              <a:t>Do AI scientist systems selectively report evaluation metrics that present results more favorably, rather than those that best reflect the intended research goal?</a:t>
            </a:r>
          </a:p>
        </p:txBody>
      </p:sp>
      <p:sp>
        <p:nvSpPr>
          <p:cNvPr id="9" name="TextBox 8">
            <a:extLst>
              <a:ext uri="{FF2B5EF4-FFF2-40B4-BE49-F238E27FC236}">
                <a16:creationId xmlns:a16="http://schemas.microsoft.com/office/drawing/2014/main" id="{AC34C9F5-FC6A-EE72-C55D-2C19345106BA}"/>
              </a:ext>
            </a:extLst>
          </p:cNvPr>
          <p:cNvSpPr txBox="1"/>
          <p:nvPr/>
        </p:nvSpPr>
        <p:spPr>
          <a:xfrm>
            <a:off x="692727" y="1595920"/>
            <a:ext cx="10806546" cy="1646605"/>
          </a:xfrm>
          <a:prstGeom prst="rect">
            <a:avLst/>
          </a:prstGeom>
          <a:noFill/>
        </p:spPr>
        <p:txBody>
          <a:bodyPr wrap="square">
            <a:spAutoFit/>
          </a:bodyPr>
          <a:lstStyle/>
          <a:p>
            <a:pPr>
              <a:spcAft>
                <a:spcPts val="600"/>
              </a:spcAft>
            </a:pPr>
            <a:r>
              <a:rPr lang="en-US" sz="3200" b="1" dirty="0">
                <a:latin typeface="Helvetica" pitchFamily="2" charset="0"/>
              </a:rPr>
              <a:t>Context:</a:t>
            </a:r>
          </a:p>
          <a:p>
            <a:pPr marL="285750" indent="-285750">
              <a:spcAft>
                <a:spcPts val="600"/>
              </a:spcAft>
              <a:buFont typeface="Arial" panose="020B0604020202020204" pitchFamily="34" charset="0"/>
              <a:buChar char="•"/>
            </a:pPr>
            <a:r>
              <a:rPr lang="en-US" sz="3200" dirty="0">
                <a:latin typeface="Helvetica" pitchFamily="2" charset="0"/>
              </a:rPr>
              <a:t>In ML, often multiple metrics are valid for the same task, but they capture different properties of the model. </a:t>
            </a:r>
          </a:p>
        </p:txBody>
      </p:sp>
    </p:spTree>
    <p:extLst>
      <p:ext uri="{BB962C8B-B14F-4D97-AF65-F5344CB8AC3E}">
        <p14:creationId xmlns:p14="http://schemas.microsoft.com/office/powerpoint/2010/main" val="18386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F16D7-6B37-730F-6930-14FE1B4821A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D370D0-D9BD-0F36-D9DE-AAEB507DAA14}"/>
              </a:ext>
            </a:extLst>
          </p:cNvPr>
          <p:cNvSpPr>
            <a:spLocks noGrp="1"/>
          </p:cNvSpPr>
          <p:nvPr>
            <p:ph type="sldNum" sz="quarter" idx="12"/>
          </p:nvPr>
        </p:nvSpPr>
        <p:spPr/>
        <p:txBody>
          <a:bodyPr/>
          <a:lstStyle/>
          <a:p>
            <a:fld id="{CC5D1E41-C2CA-0245-8B37-E56DCF546357}" type="slidenum">
              <a:rPr lang="en-US" smtClean="0"/>
              <a:t>31</a:t>
            </a:fld>
            <a:endParaRPr lang="en-US"/>
          </a:p>
        </p:txBody>
      </p:sp>
      <p:sp>
        <p:nvSpPr>
          <p:cNvPr id="5" name="TextBox 4">
            <a:extLst>
              <a:ext uri="{FF2B5EF4-FFF2-40B4-BE49-F238E27FC236}">
                <a16:creationId xmlns:a16="http://schemas.microsoft.com/office/drawing/2014/main" id="{2998E097-1BBE-F02F-1025-1DC596CB4AF2}"/>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3. Metric Misuse</a:t>
            </a:r>
          </a:p>
        </p:txBody>
      </p:sp>
      <p:sp>
        <p:nvSpPr>
          <p:cNvPr id="9" name="TextBox 8">
            <a:extLst>
              <a:ext uri="{FF2B5EF4-FFF2-40B4-BE49-F238E27FC236}">
                <a16:creationId xmlns:a16="http://schemas.microsoft.com/office/drawing/2014/main" id="{B96E0530-EFAB-5BCC-B1D6-C9AAE426DE29}"/>
              </a:ext>
            </a:extLst>
          </p:cNvPr>
          <p:cNvSpPr txBox="1"/>
          <p:nvPr/>
        </p:nvSpPr>
        <p:spPr>
          <a:xfrm>
            <a:off x="692727" y="1595920"/>
            <a:ext cx="10806546" cy="2785378"/>
          </a:xfrm>
          <a:prstGeom prst="rect">
            <a:avLst/>
          </a:prstGeom>
          <a:noFill/>
        </p:spPr>
        <p:txBody>
          <a:bodyPr wrap="square">
            <a:spAutoFit/>
          </a:bodyPr>
          <a:lstStyle/>
          <a:p>
            <a:pPr>
              <a:spcAft>
                <a:spcPts val="600"/>
              </a:spcAft>
            </a:pPr>
            <a:r>
              <a:rPr lang="en-US" sz="3200" i="1" dirty="0">
                <a:latin typeface="Helvetica" pitchFamily="2" charset="0"/>
              </a:rPr>
              <a:t>Results</a:t>
            </a:r>
          </a:p>
          <a:p>
            <a:pPr marL="285750" indent="-285750">
              <a:spcAft>
                <a:spcPts val="600"/>
              </a:spcAft>
              <a:buFont typeface="Arial" panose="020B0604020202020204" pitchFamily="34" charset="0"/>
              <a:buChar char="•"/>
            </a:pPr>
            <a:r>
              <a:rPr lang="en-US" sz="3200" dirty="0">
                <a:latin typeface="Helvetica" pitchFamily="2" charset="0"/>
              </a:rPr>
              <a:t>No evidence of metric misuse;</a:t>
            </a:r>
          </a:p>
          <a:p>
            <a:pPr marL="285750" indent="-285750">
              <a:spcAft>
                <a:spcPts val="600"/>
              </a:spcAft>
              <a:buFont typeface="Arial" panose="020B0604020202020204" pitchFamily="34" charset="0"/>
              <a:buChar char="•"/>
            </a:pPr>
            <a:r>
              <a:rPr lang="en-US" sz="3200" dirty="0" err="1">
                <a:latin typeface="Helvetica" pitchFamily="2" charset="0"/>
              </a:rPr>
              <a:t>AgentLaboratory</a:t>
            </a:r>
            <a:r>
              <a:rPr lang="en-US" sz="3200" dirty="0">
                <a:latin typeface="Helvetica" pitchFamily="2" charset="0"/>
              </a:rPr>
              <a:t> shows an ordering bias;</a:t>
            </a:r>
          </a:p>
          <a:p>
            <a:pPr marL="285750" indent="-285750">
              <a:spcAft>
                <a:spcPts val="600"/>
              </a:spcAft>
              <a:buFont typeface="Arial" panose="020B0604020202020204" pitchFamily="34" charset="0"/>
              <a:buChar char="•"/>
            </a:pPr>
            <a:r>
              <a:rPr lang="en-US" sz="3200" dirty="0">
                <a:latin typeface="Helvetica" pitchFamily="2" charset="0"/>
              </a:rPr>
              <a:t>AI Scientist v2 often used different or self-proposed metrics.</a:t>
            </a:r>
          </a:p>
        </p:txBody>
      </p:sp>
    </p:spTree>
    <p:extLst>
      <p:ext uri="{BB962C8B-B14F-4D97-AF65-F5344CB8AC3E}">
        <p14:creationId xmlns:p14="http://schemas.microsoft.com/office/powerpoint/2010/main" val="346186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186D-C148-1117-DA7C-E3E26D26A4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D859D-9A33-3C93-597E-0DB654279E51}"/>
              </a:ext>
            </a:extLst>
          </p:cNvPr>
          <p:cNvSpPr>
            <a:spLocks noGrp="1"/>
          </p:cNvSpPr>
          <p:nvPr>
            <p:ph type="sldNum" sz="quarter" idx="12"/>
          </p:nvPr>
        </p:nvSpPr>
        <p:spPr/>
        <p:txBody>
          <a:bodyPr/>
          <a:lstStyle/>
          <a:p>
            <a:fld id="{CC5D1E41-C2CA-0245-8B37-E56DCF546357}" type="slidenum">
              <a:rPr lang="en-US" smtClean="0"/>
              <a:t>32</a:t>
            </a:fld>
            <a:endParaRPr lang="en-US"/>
          </a:p>
        </p:txBody>
      </p:sp>
      <p:sp>
        <p:nvSpPr>
          <p:cNvPr id="5" name="TextBox 4">
            <a:extLst>
              <a:ext uri="{FF2B5EF4-FFF2-40B4-BE49-F238E27FC236}">
                <a16:creationId xmlns:a16="http://schemas.microsoft.com/office/drawing/2014/main" id="{AB9C748A-1E9E-2F56-9C32-3C2860264BD9}"/>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4. Post-hoc Selection Bias</a:t>
            </a:r>
          </a:p>
        </p:txBody>
      </p:sp>
      <p:sp>
        <p:nvSpPr>
          <p:cNvPr id="7" name="TextBox 6">
            <a:extLst>
              <a:ext uri="{FF2B5EF4-FFF2-40B4-BE49-F238E27FC236}">
                <a16:creationId xmlns:a16="http://schemas.microsoft.com/office/drawing/2014/main" id="{CB1B39E7-A3AF-AB4F-60FE-44F5B09FE277}"/>
              </a:ext>
            </a:extLst>
          </p:cNvPr>
          <p:cNvSpPr txBox="1"/>
          <p:nvPr/>
        </p:nvSpPr>
        <p:spPr>
          <a:xfrm>
            <a:off x="692727" y="1595920"/>
            <a:ext cx="10806546" cy="2215991"/>
          </a:xfrm>
          <a:prstGeom prst="rect">
            <a:avLst/>
          </a:prstGeom>
          <a:noFill/>
        </p:spPr>
        <p:txBody>
          <a:bodyPr wrap="square">
            <a:spAutoFit/>
          </a:bodyPr>
          <a:lstStyle/>
          <a:p>
            <a:pPr>
              <a:spcAft>
                <a:spcPts val="600"/>
              </a:spcAft>
            </a:pPr>
            <a:r>
              <a:rPr lang="en-US" sz="3200" b="1" dirty="0">
                <a:latin typeface="Helvetica" pitchFamily="2" charset="0"/>
              </a:rPr>
              <a:t>Context:</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ML training and </a:t>
            </a:r>
            <a:r>
              <a:rPr lang="en-US" altLang="zh-CN" sz="3200" i="1" dirty="0">
                <a:latin typeface="Helvetica" pitchFamily="2" charset="0"/>
                <a:cs typeface="Calibri" panose="020F0502020204030204" pitchFamily="34" charset="0"/>
                <a:sym typeface="+mn-ea"/>
              </a:rPr>
              <a:t>selection of model </a:t>
            </a:r>
            <a:r>
              <a:rPr lang="en-US" altLang="zh-CN" sz="3200" dirty="0">
                <a:latin typeface="Helvetica" pitchFamily="2" charset="0"/>
                <a:cs typeface="Calibri" panose="020F0502020204030204" pitchFamily="34" charset="0"/>
                <a:sym typeface="+mn-ea"/>
              </a:rPr>
              <a:t>should be done using training/validation data. It should </a:t>
            </a:r>
            <a:r>
              <a:rPr lang="en-US" altLang="zh-CN" sz="3200" i="1" dirty="0">
                <a:latin typeface="Helvetica" pitchFamily="2" charset="0"/>
                <a:cs typeface="Calibri" panose="020F0502020204030204" pitchFamily="34" charset="0"/>
                <a:sym typeface="+mn-ea"/>
              </a:rPr>
              <a:t>not</a:t>
            </a:r>
            <a:r>
              <a:rPr lang="en-US" altLang="zh-CN" sz="3200" dirty="0">
                <a:latin typeface="Helvetica" pitchFamily="2" charset="0"/>
                <a:cs typeface="Calibri" panose="020F0502020204030204" pitchFamily="34" charset="0"/>
                <a:sym typeface="+mn-ea"/>
              </a:rPr>
              <a:t> </a:t>
            </a:r>
            <a:r>
              <a:rPr lang="en-US" altLang="zh-CN" sz="3200" i="1" dirty="0">
                <a:latin typeface="Helvetica" pitchFamily="2" charset="0"/>
                <a:cs typeface="Calibri" panose="020F0502020204030204" pitchFamily="34" charset="0"/>
                <a:sym typeface="+mn-ea"/>
              </a:rPr>
              <a:t>look at test data</a:t>
            </a:r>
            <a:r>
              <a:rPr lang="en-US" altLang="zh-CN" sz="3200" dirty="0">
                <a:latin typeface="Helvetica" pitchFamily="2" charset="0"/>
                <a:cs typeface="Calibri" panose="020F0502020204030204" pitchFamily="34" charset="0"/>
                <a:sym typeface="+mn-ea"/>
              </a:rPr>
              <a:t>. </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Test data should be used only in the final evaluation.</a:t>
            </a:r>
          </a:p>
        </p:txBody>
      </p:sp>
    </p:spTree>
    <p:extLst>
      <p:ext uri="{BB962C8B-B14F-4D97-AF65-F5344CB8AC3E}">
        <p14:creationId xmlns:p14="http://schemas.microsoft.com/office/powerpoint/2010/main" val="3544296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09A9-B323-0952-A4D7-BCE0B22742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30D606-E402-2A56-0101-DDD9267942BB}"/>
              </a:ext>
            </a:extLst>
          </p:cNvPr>
          <p:cNvSpPr>
            <a:spLocks noGrp="1"/>
          </p:cNvSpPr>
          <p:nvPr>
            <p:ph type="sldNum" sz="quarter" idx="12"/>
          </p:nvPr>
        </p:nvSpPr>
        <p:spPr/>
        <p:txBody>
          <a:bodyPr/>
          <a:lstStyle/>
          <a:p>
            <a:fld id="{CC5D1E41-C2CA-0245-8B37-E56DCF546357}" type="slidenum">
              <a:rPr lang="en-US" smtClean="0"/>
              <a:t>33</a:t>
            </a:fld>
            <a:endParaRPr lang="en-US"/>
          </a:p>
        </p:txBody>
      </p:sp>
      <p:sp>
        <p:nvSpPr>
          <p:cNvPr id="5" name="TextBox 4">
            <a:extLst>
              <a:ext uri="{FF2B5EF4-FFF2-40B4-BE49-F238E27FC236}">
                <a16:creationId xmlns:a16="http://schemas.microsoft.com/office/drawing/2014/main" id="{7C07594E-649B-3B5E-8A98-7793DC21A740}"/>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4. Post-hoc Selection Bias</a:t>
            </a:r>
          </a:p>
        </p:txBody>
      </p:sp>
      <p:sp>
        <p:nvSpPr>
          <p:cNvPr id="6" name="TextBox 5">
            <a:extLst>
              <a:ext uri="{FF2B5EF4-FFF2-40B4-BE49-F238E27FC236}">
                <a16:creationId xmlns:a16="http://schemas.microsoft.com/office/drawing/2014/main" id="{83E608B2-B5FC-8DEE-1A61-D8790B577C09}"/>
              </a:ext>
            </a:extLst>
          </p:cNvPr>
          <p:cNvSpPr txBox="1"/>
          <p:nvPr/>
        </p:nvSpPr>
        <p:spPr>
          <a:xfrm>
            <a:off x="1745673" y="3861909"/>
            <a:ext cx="8700652" cy="1971017"/>
          </a:xfrm>
          <a:prstGeom prst="roundRect">
            <a:avLst>
              <a:gd name="adj" fmla="val 9389"/>
            </a:avLst>
          </a:prstGeom>
          <a:noFill/>
          <a:ln w="76200">
            <a:solidFill>
              <a:srgbClr val="002060"/>
            </a:solidFill>
          </a:ln>
        </p:spPr>
        <p:txBody>
          <a:bodyPr wrap="square" lIns="108000" tIns="108000" rIns="108000" bIns="108000" rtlCol="0">
            <a:spAutoFit/>
          </a:bodyPr>
          <a:lstStyle/>
          <a:p>
            <a:pPr marL="8335" indent="-8335" algn="ctr" defTabSz="685783"/>
            <a:r>
              <a:rPr lang="en-US" sz="3600" i="1" dirty="0">
                <a:solidFill>
                  <a:prstClr val="black"/>
                </a:solidFill>
                <a:latin typeface="Helvetica" pitchFamily="2" charset="0"/>
              </a:rPr>
              <a:t>Do AI scientist systems exclusively report the most favorable results, thereby inflating their reported performance?</a:t>
            </a:r>
          </a:p>
        </p:txBody>
      </p:sp>
      <p:sp>
        <p:nvSpPr>
          <p:cNvPr id="15" name="TextBox 14">
            <a:extLst>
              <a:ext uri="{FF2B5EF4-FFF2-40B4-BE49-F238E27FC236}">
                <a16:creationId xmlns:a16="http://schemas.microsoft.com/office/drawing/2014/main" id="{1CE5BE04-85B5-D0B0-AEA9-118100829B38}"/>
              </a:ext>
            </a:extLst>
          </p:cNvPr>
          <p:cNvSpPr txBox="1"/>
          <p:nvPr/>
        </p:nvSpPr>
        <p:spPr>
          <a:xfrm>
            <a:off x="2628349" y="2189335"/>
            <a:ext cx="1709250" cy="369332"/>
          </a:xfrm>
          <a:prstGeom prst="rect">
            <a:avLst/>
          </a:prstGeom>
          <a:noFill/>
        </p:spPr>
        <p:txBody>
          <a:bodyPr wrap="none" rtlCol="0">
            <a:spAutoFit/>
          </a:bodyPr>
          <a:lstStyle/>
          <a:p>
            <a:r>
              <a:rPr lang="en-US" dirty="0"/>
              <a:t>Broad direction</a:t>
            </a:r>
          </a:p>
        </p:txBody>
      </p:sp>
      <p:sp>
        <p:nvSpPr>
          <p:cNvPr id="16" name="TextBox 15">
            <a:extLst>
              <a:ext uri="{FF2B5EF4-FFF2-40B4-BE49-F238E27FC236}">
                <a16:creationId xmlns:a16="http://schemas.microsoft.com/office/drawing/2014/main" id="{272EFA39-3C83-6E5B-5D15-4C2889E36A7F}"/>
              </a:ext>
            </a:extLst>
          </p:cNvPr>
          <p:cNvSpPr txBox="1"/>
          <p:nvPr/>
        </p:nvSpPr>
        <p:spPr>
          <a:xfrm>
            <a:off x="2459938" y="2558667"/>
            <a:ext cx="2046073" cy="369332"/>
          </a:xfrm>
          <a:prstGeom prst="rect">
            <a:avLst/>
          </a:prstGeom>
          <a:noFill/>
        </p:spPr>
        <p:txBody>
          <a:bodyPr wrap="none" rtlCol="0">
            <a:spAutoFit/>
          </a:bodyPr>
          <a:lstStyle/>
          <a:p>
            <a:r>
              <a:rPr lang="en-US" dirty="0"/>
              <a:t>Research question</a:t>
            </a:r>
          </a:p>
        </p:txBody>
      </p:sp>
      <p:sp>
        <p:nvSpPr>
          <p:cNvPr id="17" name="Rounded Rectangle 16">
            <a:extLst>
              <a:ext uri="{FF2B5EF4-FFF2-40B4-BE49-F238E27FC236}">
                <a16:creationId xmlns:a16="http://schemas.microsoft.com/office/drawing/2014/main" id="{DC42AA63-D2C5-DCCE-319D-7E58C33F411F}"/>
              </a:ext>
            </a:extLst>
          </p:cNvPr>
          <p:cNvSpPr/>
          <p:nvPr/>
        </p:nvSpPr>
        <p:spPr>
          <a:xfrm>
            <a:off x="4679950" y="1489450"/>
            <a:ext cx="2832100" cy="216815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latin typeface="Helvetica" pitchFamily="2" charset="0"/>
              </a:rPr>
              <a:t>AI Scientist</a:t>
            </a:r>
          </a:p>
        </p:txBody>
      </p:sp>
      <p:sp>
        <p:nvSpPr>
          <p:cNvPr id="18" name="TextBox 17">
            <a:extLst>
              <a:ext uri="{FF2B5EF4-FFF2-40B4-BE49-F238E27FC236}">
                <a16:creationId xmlns:a16="http://schemas.microsoft.com/office/drawing/2014/main" id="{31EE941F-708D-BC1A-6448-C29D465EEB27}"/>
              </a:ext>
            </a:extLst>
          </p:cNvPr>
          <p:cNvSpPr txBox="1"/>
          <p:nvPr/>
        </p:nvSpPr>
        <p:spPr>
          <a:xfrm>
            <a:off x="623345" y="2152879"/>
            <a:ext cx="1644650" cy="830997"/>
          </a:xfrm>
          <a:prstGeom prst="rect">
            <a:avLst/>
          </a:prstGeom>
          <a:noFill/>
          <a:ln>
            <a:solidFill>
              <a:schemeClr val="tx1"/>
            </a:solidFill>
          </a:ln>
        </p:spPr>
        <p:txBody>
          <a:bodyPr wrap="square" rtlCol="0">
            <a:spAutoFit/>
          </a:bodyPr>
          <a:lstStyle/>
          <a:p>
            <a:pPr algn="ctr"/>
            <a:r>
              <a:rPr lang="en-US" sz="2400" dirty="0">
                <a:latin typeface="Helvetica" pitchFamily="2" charset="0"/>
              </a:rPr>
              <a:t>Human researcher</a:t>
            </a:r>
          </a:p>
        </p:txBody>
      </p:sp>
      <p:cxnSp>
        <p:nvCxnSpPr>
          <p:cNvPr id="19" name="Straight Arrow Connector 18">
            <a:extLst>
              <a:ext uri="{FF2B5EF4-FFF2-40B4-BE49-F238E27FC236}">
                <a16:creationId xmlns:a16="http://schemas.microsoft.com/office/drawing/2014/main" id="{CAECEF47-B1F3-149A-05B1-E1022AB49416}"/>
              </a:ext>
            </a:extLst>
          </p:cNvPr>
          <p:cNvCxnSpPr>
            <a:cxnSpLocks/>
            <a:stCxn id="18" idx="3"/>
            <a:endCxn id="17" idx="1"/>
          </p:cNvCxnSpPr>
          <p:nvPr/>
        </p:nvCxnSpPr>
        <p:spPr>
          <a:xfrm>
            <a:off x="2267995" y="2568378"/>
            <a:ext cx="2411955" cy="5147"/>
          </a:xfrm>
          <a:prstGeom prst="straightConnector1">
            <a:avLst/>
          </a:prstGeom>
          <a:ln w="57150">
            <a:solidFill>
              <a:srgbClr val="C51130"/>
            </a:solidFill>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65A07FCD-092F-0F0C-DFB4-7148FF2D290E}"/>
              </a:ext>
            </a:extLst>
          </p:cNvPr>
          <p:cNvSpPr txBox="1"/>
          <p:nvPr/>
        </p:nvSpPr>
        <p:spPr>
          <a:xfrm>
            <a:off x="9163884" y="2148459"/>
            <a:ext cx="1743107" cy="830997"/>
          </a:xfrm>
          <a:prstGeom prst="rect">
            <a:avLst/>
          </a:prstGeom>
          <a:noFill/>
          <a:ln>
            <a:solidFill>
              <a:schemeClr val="tx1"/>
            </a:solidFill>
          </a:ln>
        </p:spPr>
        <p:txBody>
          <a:bodyPr wrap="square" rtlCol="0">
            <a:spAutoFit/>
          </a:bodyPr>
          <a:lstStyle/>
          <a:p>
            <a:pPr algn="ctr"/>
            <a:r>
              <a:rPr lang="en-US" sz="2400" dirty="0">
                <a:latin typeface="Helvetica" pitchFamily="2" charset="0"/>
              </a:rPr>
              <a:t>Paper, report, etc.</a:t>
            </a:r>
          </a:p>
        </p:txBody>
      </p:sp>
      <p:cxnSp>
        <p:nvCxnSpPr>
          <p:cNvPr id="21" name="Straight Arrow Connector 20">
            <a:extLst>
              <a:ext uri="{FF2B5EF4-FFF2-40B4-BE49-F238E27FC236}">
                <a16:creationId xmlns:a16="http://schemas.microsoft.com/office/drawing/2014/main" id="{1289DFE8-AEF8-9064-526B-ACCDC102D6E6}"/>
              </a:ext>
            </a:extLst>
          </p:cNvPr>
          <p:cNvCxnSpPr>
            <a:cxnSpLocks/>
            <a:stCxn id="17" idx="3"/>
            <a:endCxn id="20" idx="1"/>
          </p:cNvCxnSpPr>
          <p:nvPr/>
        </p:nvCxnSpPr>
        <p:spPr>
          <a:xfrm flipV="1">
            <a:off x="7512050" y="2563958"/>
            <a:ext cx="1651834" cy="9567"/>
          </a:xfrm>
          <a:prstGeom prst="straightConnector1">
            <a:avLst/>
          </a:prstGeom>
          <a:ln w="57150">
            <a:solidFill>
              <a:srgbClr val="C51130"/>
            </a:solidFill>
            <a:tailEnd type="triangle"/>
          </a:ln>
        </p:spPr>
        <p:style>
          <a:lnRef idx="2">
            <a:schemeClr val="dk1"/>
          </a:lnRef>
          <a:fillRef idx="0">
            <a:schemeClr val="dk1"/>
          </a:fillRef>
          <a:effectRef idx="1">
            <a:schemeClr val="dk1"/>
          </a:effectRef>
          <a:fontRef idx="minor">
            <a:schemeClr val="tx1"/>
          </a:fontRef>
        </p:style>
      </p:cxnSp>
      <p:sp>
        <p:nvSpPr>
          <p:cNvPr id="28" name="Rounded Rectangle 27">
            <a:extLst>
              <a:ext uri="{FF2B5EF4-FFF2-40B4-BE49-F238E27FC236}">
                <a16:creationId xmlns:a16="http://schemas.microsoft.com/office/drawing/2014/main" id="{8AEF9EDE-ABA0-0C2B-85B0-B991160CD5C2}"/>
              </a:ext>
            </a:extLst>
          </p:cNvPr>
          <p:cNvSpPr/>
          <p:nvPr/>
        </p:nvSpPr>
        <p:spPr>
          <a:xfrm>
            <a:off x="5063836" y="2215266"/>
            <a:ext cx="2064327" cy="963622"/>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AI Evaluator</a:t>
            </a:r>
          </a:p>
        </p:txBody>
      </p:sp>
      <p:sp>
        <p:nvSpPr>
          <p:cNvPr id="30" name="TextBox 29">
            <a:extLst>
              <a:ext uri="{FF2B5EF4-FFF2-40B4-BE49-F238E27FC236}">
                <a16:creationId xmlns:a16="http://schemas.microsoft.com/office/drawing/2014/main" id="{34A42BDE-597B-7E4C-67C8-D0C652DF4449}"/>
              </a:ext>
            </a:extLst>
          </p:cNvPr>
          <p:cNvSpPr txBox="1"/>
          <p:nvPr/>
        </p:nvSpPr>
        <p:spPr>
          <a:xfrm>
            <a:off x="5276704" y="3233715"/>
            <a:ext cx="16385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Multiple runs</a:t>
            </a:r>
          </a:p>
        </p:txBody>
      </p:sp>
    </p:spTree>
    <p:extLst>
      <p:ext uri="{BB962C8B-B14F-4D97-AF65-F5344CB8AC3E}">
        <p14:creationId xmlns:p14="http://schemas.microsoft.com/office/powerpoint/2010/main" val="41851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4D7A2-05C8-C0E4-2C55-861F6634E8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0FFEFD-49F2-32AB-9654-B77720278449}"/>
              </a:ext>
            </a:extLst>
          </p:cNvPr>
          <p:cNvSpPr>
            <a:spLocks noGrp="1"/>
          </p:cNvSpPr>
          <p:nvPr>
            <p:ph type="sldNum" sz="quarter" idx="12"/>
          </p:nvPr>
        </p:nvSpPr>
        <p:spPr/>
        <p:txBody>
          <a:bodyPr/>
          <a:lstStyle/>
          <a:p>
            <a:fld id="{CC5D1E41-C2CA-0245-8B37-E56DCF546357}" type="slidenum">
              <a:rPr lang="en-US" smtClean="0"/>
              <a:t>34</a:t>
            </a:fld>
            <a:endParaRPr lang="en-US"/>
          </a:p>
        </p:txBody>
      </p:sp>
      <p:sp>
        <p:nvSpPr>
          <p:cNvPr id="5" name="TextBox 4">
            <a:extLst>
              <a:ext uri="{FF2B5EF4-FFF2-40B4-BE49-F238E27FC236}">
                <a16:creationId xmlns:a16="http://schemas.microsoft.com/office/drawing/2014/main" id="{BD678253-2665-9F10-46B9-7EBA9063B8C3}"/>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4. Post-hoc Selection Bias</a:t>
            </a:r>
          </a:p>
        </p:txBody>
      </p:sp>
      <p:sp>
        <p:nvSpPr>
          <p:cNvPr id="7" name="TextBox 6">
            <a:extLst>
              <a:ext uri="{FF2B5EF4-FFF2-40B4-BE49-F238E27FC236}">
                <a16:creationId xmlns:a16="http://schemas.microsoft.com/office/drawing/2014/main" id="{4B76FF56-FADC-5425-8033-7D6D18C5C7E0}"/>
              </a:ext>
            </a:extLst>
          </p:cNvPr>
          <p:cNvSpPr txBox="1"/>
          <p:nvPr/>
        </p:nvSpPr>
        <p:spPr>
          <a:xfrm>
            <a:off x="692727" y="1431989"/>
            <a:ext cx="10806546" cy="4832092"/>
          </a:xfrm>
          <a:prstGeom prst="rect">
            <a:avLst/>
          </a:prstGeom>
          <a:noFill/>
        </p:spPr>
        <p:txBody>
          <a:bodyPr wrap="square">
            <a:spAutoFit/>
          </a:bodyPr>
          <a:lstStyle/>
          <a:p>
            <a:pPr>
              <a:spcAft>
                <a:spcPts val="600"/>
              </a:spcAft>
            </a:pPr>
            <a:r>
              <a:rPr lang="en-US" sz="3200" i="1" dirty="0">
                <a:latin typeface="Helvetica" pitchFamily="2" charset="0"/>
              </a:rPr>
              <a:t>Experimental Setup:</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Both systems have a </a:t>
            </a:r>
            <a:r>
              <a:rPr lang="en-US" altLang="zh-CN" sz="3200" i="1" dirty="0">
                <a:latin typeface="Helvetica" pitchFamily="2" charset="0"/>
                <a:cs typeface="Calibri" panose="020F0502020204030204" pitchFamily="34" charset="0"/>
                <a:sym typeface="+mn-ea"/>
              </a:rPr>
              <a:t>reward function</a:t>
            </a:r>
            <a:r>
              <a:rPr lang="en-US" altLang="zh-CN" sz="3200" dirty="0">
                <a:latin typeface="Helvetica" pitchFamily="2" charset="0"/>
                <a:cs typeface="Calibri" panose="020F0502020204030204" pitchFamily="34" charset="0"/>
                <a:sym typeface="+mn-ea"/>
              </a:rPr>
              <a:t> that evaluates how good a given experimental run is;</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Step 1: Run </a:t>
            </a:r>
            <a:r>
              <a:rPr lang="en-US" altLang="zh-CN" sz="3200" i="1" dirty="0">
                <a:latin typeface="Helvetica" pitchFamily="2" charset="0"/>
                <a:cs typeface="Calibri" panose="020F0502020204030204" pitchFamily="34" charset="0"/>
                <a:sym typeface="+mn-ea"/>
              </a:rPr>
              <a:t>control</a:t>
            </a:r>
            <a:r>
              <a:rPr lang="en-US" altLang="zh-CN" sz="3200" dirty="0">
                <a:latin typeface="Helvetica" pitchFamily="2" charset="0"/>
                <a:cs typeface="Calibri" panose="020F0502020204030204" pitchFamily="34" charset="0"/>
                <a:sym typeface="+mn-ea"/>
              </a:rPr>
              <a:t> and select five categories of runs with monotonically increasing metric scores;</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Step 2: </a:t>
            </a:r>
            <a:r>
              <a:rPr lang="en-US" altLang="zh-CN" sz="3200" i="1" dirty="0">
                <a:latin typeface="Helvetica" pitchFamily="2" charset="0"/>
                <a:cs typeface="Calibri" panose="020F0502020204030204" pitchFamily="34" charset="0"/>
                <a:sym typeface="+mn-ea"/>
              </a:rPr>
              <a:t>Manipulate</a:t>
            </a:r>
            <a:r>
              <a:rPr lang="en-US" altLang="zh-CN" sz="3200" dirty="0">
                <a:latin typeface="Helvetica" pitchFamily="2" charset="0"/>
                <a:cs typeface="Calibri" panose="020F0502020204030204" pitchFamily="34" charset="0"/>
                <a:sym typeface="+mn-ea"/>
              </a:rPr>
              <a:t> test scores such that high training/</a:t>
            </a:r>
            <a:r>
              <a:rPr lang="en-US" altLang="zh-CN" sz="3200" dirty="0" err="1">
                <a:latin typeface="Helvetica" pitchFamily="2" charset="0"/>
                <a:cs typeface="Calibri" panose="020F0502020204030204" pitchFamily="34" charset="0"/>
                <a:sym typeface="+mn-ea"/>
              </a:rPr>
              <a:t>val</a:t>
            </a:r>
            <a:r>
              <a:rPr lang="en-US" altLang="zh-CN" sz="3200" dirty="0">
                <a:latin typeface="Helvetica" pitchFamily="2" charset="0"/>
                <a:cs typeface="Calibri" panose="020F0502020204030204" pitchFamily="34" charset="0"/>
                <a:sym typeface="+mn-ea"/>
              </a:rPr>
              <a:t> scores leads to low test scores;</a:t>
            </a:r>
          </a:p>
          <a:p>
            <a:pPr marL="466725" indent="-342900" defTabSz="3682908">
              <a:spcAft>
                <a:spcPts val="600"/>
              </a:spcAft>
              <a:buFont typeface="Arial" panose="020B0604020202020204" pitchFamily="34" charset="0"/>
              <a:buChar char="•"/>
              <a:tabLst>
                <a:tab pos="2767013" algn="l"/>
                <a:tab pos="3681413" algn="l"/>
                <a:tab pos="5522913" algn="l"/>
                <a:tab pos="7364413" algn="l"/>
              </a:tabLst>
            </a:pPr>
            <a:r>
              <a:rPr lang="en-US" altLang="zh-CN" sz="3200" dirty="0">
                <a:latin typeface="Helvetica" pitchFamily="2" charset="0"/>
                <a:cs typeface="Calibri" panose="020F0502020204030204" pitchFamily="34" charset="0"/>
                <a:sym typeface="+mn-ea"/>
              </a:rPr>
              <a:t>Step 3: Rank manipulated runs and compare distribution of selected runs.</a:t>
            </a:r>
          </a:p>
        </p:txBody>
      </p:sp>
    </p:spTree>
    <p:extLst>
      <p:ext uri="{BB962C8B-B14F-4D97-AF65-F5344CB8AC3E}">
        <p14:creationId xmlns:p14="http://schemas.microsoft.com/office/powerpoint/2010/main" val="33446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773A2-B6D8-DB4E-7D96-9FA329671B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2C4814-D134-9307-F96A-092C4B7DA8E7}"/>
              </a:ext>
            </a:extLst>
          </p:cNvPr>
          <p:cNvSpPr>
            <a:spLocks noGrp="1"/>
          </p:cNvSpPr>
          <p:nvPr>
            <p:ph type="sldNum" sz="quarter" idx="12"/>
          </p:nvPr>
        </p:nvSpPr>
        <p:spPr/>
        <p:txBody>
          <a:bodyPr/>
          <a:lstStyle/>
          <a:p>
            <a:fld id="{CC5D1E41-C2CA-0245-8B37-E56DCF546357}" type="slidenum">
              <a:rPr lang="en-US" smtClean="0"/>
              <a:t>35</a:t>
            </a:fld>
            <a:endParaRPr lang="en-US"/>
          </a:p>
        </p:txBody>
      </p:sp>
      <p:sp>
        <p:nvSpPr>
          <p:cNvPr id="5" name="TextBox 4">
            <a:extLst>
              <a:ext uri="{FF2B5EF4-FFF2-40B4-BE49-F238E27FC236}">
                <a16:creationId xmlns:a16="http://schemas.microsoft.com/office/drawing/2014/main" id="{8B2860EE-B852-353B-C6A8-45A15DA8D531}"/>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4. Post-hoc Selection Bias</a:t>
            </a:r>
          </a:p>
        </p:txBody>
      </p:sp>
      <p:sp>
        <p:nvSpPr>
          <p:cNvPr id="7" name="TextBox 6">
            <a:extLst>
              <a:ext uri="{FF2B5EF4-FFF2-40B4-BE49-F238E27FC236}">
                <a16:creationId xmlns:a16="http://schemas.microsoft.com/office/drawing/2014/main" id="{F33BEDFC-70C0-EBF6-83A2-03717ACAAE46}"/>
              </a:ext>
            </a:extLst>
          </p:cNvPr>
          <p:cNvSpPr txBox="1"/>
          <p:nvPr/>
        </p:nvSpPr>
        <p:spPr>
          <a:xfrm>
            <a:off x="346362" y="1339721"/>
            <a:ext cx="11499273" cy="584775"/>
          </a:xfrm>
          <a:prstGeom prst="rect">
            <a:avLst/>
          </a:prstGeom>
          <a:noFill/>
        </p:spPr>
        <p:txBody>
          <a:bodyPr wrap="square">
            <a:spAutoFit/>
          </a:bodyPr>
          <a:lstStyle/>
          <a:p>
            <a:pPr>
              <a:spcAft>
                <a:spcPts val="600"/>
              </a:spcAft>
            </a:pPr>
            <a:r>
              <a:rPr lang="en-US" sz="3200" i="1" dirty="0">
                <a:latin typeface="Helvetica" pitchFamily="2" charset="0"/>
              </a:rPr>
              <a:t>Results (AI Scientist v2; similar numbers for </a:t>
            </a:r>
            <a:r>
              <a:rPr lang="en-US" sz="3200" i="1" dirty="0" err="1">
                <a:latin typeface="Helvetica" pitchFamily="2" charset="0"/>
              </a:rPr>
              <a:t>AgentLaboratory</a:t>
            </a:r>
            <a:r>
              <a:rPr lang="en-US" sz="3200" i="1" dirty="0">
                <a:latin typeface="Helvetica" pitchFamily="2" charset="0"/>
              </a:rPr>
              <a:t>)</a:t>
            </a:r>
          </a:p>
        </p:txBody>
      </p:sp>
      <p:graphicFrame>
        <p:nvGraphicFramePr>
          <p:cNvPr id="6" name="表格 3">
            <a:extLst>
              <a:ext uri="{FF2B5EF4-FFF2-40B4-BE49-F238E27FC236}">
                <a16:creationId xmlns:a16="http://schemas.microsoft.com/office/drawing/2014/main" id="{D51669C4-BE76-90A3-728A-D4BCF8CD4F1F}"/>
              </a:ext>
            </a:extLst>
          </p:cNvPr>
          <p:cNvGraphicFramePr>
            <a:graphicFrameLocks noGrp="1"/>
          </p:cNvGraphicFramePr>
          <p:nvPr>
            <p:extLst>
              <p:ext uri="{D42A27DB-BD31-4B8C-83A1-F6EECF244321}">
                <p14:modId xmlns:p14="http://schemas.microsoft.com/office/powerpoint/2010/main" val="1928938832"/>
              </p:ext>
            </p:extLst>
          </p:nvPr>
        </p:nvGraphicFramePr>
        <p:xfrm>
          <a:off x="391569" y="2004247"/>
          <a:ext cx="11197918" cy="2807208"/>
        </p:xfrm>
        <a:graphic>
          <a:graphicData uri="http://schemas.openxmlformats.org/drawingml/2006/table">
            <a:tbl>
              <a:tblPr firstRow="1" bandRow="1"/>
              <a:tblGrid>
                <a:gridCol w="2581796">
                  <a:extLst>
                    <a:ext uri="{9D8B030D-6E8A-4147-A177-3AD203B41FA5}">
                      <a16:colId xmlns:a16="http://schemas.microsoft.com/office/drawing/2014/main" val="4264373030"/>
                    </a:ext>
                  </a:extLst>
                </a:gridCol>
                <a:gridCol w="4133551">
                  <a:extLst>
                    <a:ext uri="{9D8B030D-6E8A-4147-A177-3AD203B41FA5}">
                      <a16:colId xmlns:a16="http://schemas.microsoft.com/office/drawing/2014/main" val="4294339318"/>
                    </a:ext>
                  </a:extLst>
                </a:gridCol>
                <a:gridCol w="4482571">
                  <a:extLst>
                    <a:ext uri="{9D8B030D-6E8A-4147-A177-3AD203B41FA5}">
                      <a16:colId xmlns:a16="http://schemas.microsoft.com/office/drawing/2014/main" val="662642373"/>
                    </a:ext>
                  </a:extLst>
                </a:gridCol>
              </a:tblGrid>
              <a:tr h="353568">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US" altLang="zh-CN" sz="2400" dirty="0">
                          <a:latin typeface="Helvetica" pitchFamily="2" charset="0"/>
                          <a:cs typeface="Calibri" panose="020F0502020204030204" pitchFamily="34" charset="0"/>
                        </a:rPr>
                        <a:t>Category</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US" altLang="zh-CN" sz="2400" b="1" i="0" u="none" strike="noStrike" cap="none" dirty="0">
                          <a:solidFill>
                            <a:schemeClr val="lt1"/>
                          </a:solidFill>
                          <a:effectLst/>
                          <a:latin typeface="Helvetica" pitchFamily="2" charset="0"/>
                          <a:ea typeface="+mn-ea"/>
                          <a:cs typeface="Calibri" panose="020F0502020204030204" pitchFamily="34" charset="0"/>
                          <a:sym typeface="Arial" panose="020B0604020202020204"/>
                        </a:rPr>
                        <a:t>Control condition</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US" altLang="zh-CN" sz="2400" b="1" i="0" u="none" strike="noStrike" cap="none" dirty="0">
                          <a:solidFill>
                            <a:schemeClr val="lt1"/>
                          </a:solidFill>
                          <a:effectLst/>
                          <a:latin typeface="Helvetica" pitchFamily="2" charset="0"/>
                          <a:ea typeface="+mn-ea"/>
                          <a:cs typeface="Calibri" panose="020F0502020204030204" pitchFamily="34" charset="0"/>
                          <a:sym typeface="Arial" panose="020B0604020202020204"/>
                        </a:rPr>
                        <a:t>Manipulated condition</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0000"/>
                    </a:solidFill>
                  </a:tcPr>
                </a:tc>
                <a:extLst>
                  <a:ext uri="{0D108BD9-81ED-4DB2-BD59-A6C34878D82A}">
                    <a16:rowId xmlns:a16="http://schemas.microsoft.com/office/drawing/2014/main" val="2874100036"/>
                  </a:ext>
                </a:extLst>
              </a:tr>
              <a:tr h="63550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 (best train/</a:t>
                      </a:r>
                      <a:r>
                        <a:rPr lang="en-US" altLang="zh-CN" sz="2400" b="0" i="0" u="none" strike="noStrike" cap="none" dirty="0" err="1">
                          <a:solidFill>
                            <a:schemeClr val="dk1"/>
                          </a:solidFill>
                          <a:effectLst/>
                          <a:latin typeface="Helvetica" pitchFamily="2" charset="0"/>
                          <a:ea typeface="+mn-ea"/>
                          <a:cs typeface="Calibri" panose="020F0502020204030204" pitchFamily="34" charset="0"/>
                          <a:sym typeface="Arial" panose="020B0604020202020204"/>
                        </a:rPr>
                        <a:t>val</a:t>
                      </a:r>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82%</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31.5%</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3623168771"/>
                  </a:ext>
                </a:extLst>
              </a:tr>
              <a:tr h="35356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dirty="0">
                          <a:latin typeface="Helvetica" pitchFamily="2" charset="0"/>
                          <a:cs typeface="Calibri" panose="020F0502020204030204" pitchFamily="34" charset="0"/>
                        </a:rPr>
                        <a:t>2</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8%</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extLst>
                  <a:ext uri="{0D108BD9-81ED-4DB2-BD59-A6C34878D82A}">
                    <a16:rowId xmlns:a16="http://schemas.microsoft.com/office/drawing/2014/main" val="2093063687"/>
                  </a:ext>
                </a:extLst>
              </a:tr>
              <a:tr h="35356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dirty="0">
                          <a:latin typeface="Helvetica" pitchFamily="2" charset="0"/>
                          <a:cs typeface="Calibri" panose="020F0502020204030204" pitchFamily="34" charset="0"/>
                        </a:rPr>
                        <a:t>3</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7.5%</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3.5%</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408670149"/>
                  </a:ext>
                </a:extLst>
              </a:tr>
              <a:tr h="35356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dirty="0">
                          <a:latin typeface="Helvetica" pitchFamily="2" charset="0"/>
                          <a:cs typeface="Calibri" panose="020F0502020204030204" pitchFamily="34" charset="0"/>
                        </a:rPr>
                        <a:t>4</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2.5%</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15%</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20000"/>
                      </a:srgbClr>
                    </a:solidFill>
                  </a:tcPr>
                </a:tc>
                <a:extLst>
                  <a:ext uri="{0D108BD9-81ED-4DB2-BD59-A6C34878D82A}">
                    <a16:rowId xmlns:a16="http://schemas.microsoft.com/office/drawing/2014/main" val="57166689"/>
                  </a:ext>
                </a:extLst>
              </a:tr>
              <a:tr h="635508">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5 (worst train/</a:t>
                      </a:r>
                      <a:r>
                        <a:rPr lang="en-US" altLang="zh-CN" sz="2400" b="0" i="0" u="none" strike="noStrike" cap="none" dirty="0" err="1">
                          <a:solidFill>
                            <a:schemeClr val="dk1"/>
                          </a:solidFill>
                          <a:effectLst/>
                          <a:latin typeface="Helvetica" pitchFamily="2" charset="0"/>
                          <a:ea typeface="+mn-ea"/>
                          <a:cs typeface="Calibri" panose="020F0502020204030204" pitchFamily="34" charset="0"/>
                          <a:sym typeface="Arial" panose="020B0604020202020204"/>
                        </a:rPr>
                        <a:t>val</a:t>
                      </a:r>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0" i="0" u="none" strike="noStrike" cap="none" dirty="0">
                          <a:solidFill>
                            <a:schemeClr val="dk1"/>
                          </a:solidFill>
                          <a:effectLst/>
                          <a:latin typeface="Helvetica" pitchFamily="2" charset="0"/>
                          <a:ea typeface="+mn-ea"/>
                          <a:cs typeface="Calibri" panose="020F0502020204030204" pitchFamily="34" charset="0"/>
                          <a:sym typeface="Arial" panose="020B0604020202020204"/>
                        </a:rPr>
                        <a:t>0%</a:t>
                      </a:r>
                      <a:endParaRPr lang="zh-CN" altLang="en-US" sz="2400"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US" altLang="zh-CN" sz="2400" b="1" i="0" u="none" strike="noStrike" cap="none" dirty="0">
                          <a:solidFill>
                            <a:schemeClr val="dk1"/>
                          </a:solidFill>
                          <a:effectLst/>
                          <a:latin typeface="Helvetica" pitchFamily="2" charset="0"/>
                          <a:ea typeface="+mn-ea"/>
                          <a:cs typeface="Calibri" panose="020F0502020204030204" pitchFamily="34" charset="0"/>
                          <a:sym typeface="Arial" panose="020B0604020202020204"/>
                        </a:rPr>
                        <a:t>49%</a:t>
                      </a:r>
                      <a:endParaRPr lang="zh-CN" altLang="en-US" sz="2400" b="1" dirty="0">
                        <a:latin typeface="Helvetica" pitchFamily="2" charset="0"/>
                        <a:cs typeface="Calibri" panose="020F0502020204030204" pitchFamily="34" charset="0"/>
                      </a:endParaRPr>
                    </a:p>
                  </a:txBody>
                  <a:tcPr marT="9144" marB="914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0000">
                        <a:tint val="40000"/>
                      </a:srgbClr>
                    </a:solidFill>
                  </a:tcPr>
                </a:tc>
                <a:extLst>
                  <a:ext uri="{0D108BD9-81ED-4DB2-BD59-A6C34878D82A}">
                    <a16:rowId xmlns:a16="http://schemas.microsoft.com/office/drawing/2014/main" val="2683269782"/>
                  </a:ext>
                </a:extLst>
              </a:tr>
            </a:tbl>
          </a:graphicData>
        </a:graphic>
      </p:graphicFrame>
      <p:sp>
        <p:nvSpPr>
          <p:cNvPr id="8" name="Rectangle 7">
            <a:extLst>
              <a:ext uri="{FF2B5EF4-FFF2-40B4-BE49-F238E27FC236}">
                <a16:creationId xmlns:a16="http://schemas.microsoft.com/office/drawing/2014/main" id="{E98AF92A-8799-5694-61AF-783A1B81676D}"/>
              </a:ext>
            </a:extLst>
          </p:cNvPr>
          <p:cNvSpPr/>
          <p:nvPr/>
        </p:nvSpPr>
        <p:spPr>
          <a:xfrm>
            <a:off x="2964873" y="2382982"/>
            <a:ext cx="4142509" cy="2428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BDCAD2-19C7-7E4D-3B6C-EA7A08EA8F00}"/>
              </a:ext>
            </a:extLst>
          </p:cNvPr>
          <p:cNvSpPr/>
          <p:nvPr/>
        </p:nvSpPr>
        <p:spPr>
          <a:xfrm>
            <a:off x="7107382" y="2382982"/>
            <a:ext cx="4482105" cy="2428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7E989D-EB1E-E2A5-0F2A-9F2B2AD8C4F9}"/>
              </a:ext>
            </a:extLst>
          </p:cNvPr>
          <p:cNvSpPr txBox="1"/>
          <p:nvPr/>
        </p:nvSpPr>
        <p:spPr>
          <a:xfrm>
            <a:off x="248520" y="5045293"/>
            <a:ext cx="11694959" cy="1077218"/>
          </a:xfrm>
          <a:prstGeom prst="rect">
            <a:avLst/>
          </a:prstGeom>
          <a:noFill/>
        </p:spPr>
        <p:txBody>
          <a:bodyPr wrap="square">
            <a:spAutoFit/>
          </a:bodyPr>
          <a:lstStyle/>
          <a:p>
            <a:pPr marL="696895" lvl="1" indent="-342892">
              <a:buSzPct val="80000"/>
              <a:buFont typeface="Arial" panose="020B0604020202020204" pitchFamily="34" charset="0"/>
              <a:buChar char="•"/>
            </a:pPr>
            <a:r>
              <a:rPr lang="el-GR" altLang="zh-CN" sz="3200" dirty="0">
                <a:latin typeface="Helvetica" pitchFamily="2" charset="0"/>
                <a:cs typeface="Calibri" panose="020F0502020204030204" pitchFamily="34" charset="0"/>
                <a:sym typeface="+mn-ea"/>
              </a:rPr>
              <a:t>χ</a:t>
            </a:r>
            <a:r>
              <a:rPr lang="en-US" altLang="zh-CN" sz="3200" baseline="30000" dirty="0">
                <a:latin typeface="Helvetica" pitchFamily="2" charset="0"/>
                <a:cs typeface="Calibri" panose="020F0502020204030204" pitchFamily="34" charset="0"/>
                <a:sym typeface="+mn-ea"/>
              </a:rPr>
              <a:t>2</a:t>
            </a:r>
            <a:r>
              <a:rPr lang="en-US" altLang="zh-CN" sz="3200" dirty="0">
                <a:latin typeface="Helvetica" pitchFamily="2" charset="0"/>
                <a:cs typeface="Calibri" panose="020F0502020204030204" pitchFamily="34" charset="0"/>
                <a:sym typeface="+mn-ea"/>
              </a:rPr>
              <a:t> test with null as identical distribution: p &lt; 10</a:t>
            </a:r>
            <a:r>
              <a:rPr lang="en-US" altLang="zh-CN" sz="3200" baseline="30000" dirty="0">
                <a:latin typeface="Helvetica" pitchFamily="2" charset="0"/>
                <a:cs typeface="Calibri" panose="020F0502020204030204" pitchFamily="34" charset="0"/>
                <a:sym typeface="+mn-ea"/>
              </a:rPr>
              <a:t>-10</a:t>
            </a:r>
          </a:p>
          <a:p>
            <a:pPr marL="696895" lvl="1" indent="-342892">
              <a:buSzPct val="80000"/>
              <a:buFont typeface="Arial" panose="020B0604020202020204" pitchFamily="34" charset="0"/>
              <a:buChar char="•"/>
            </a:pPr>
            <a:r>
              <a:rPr lang="en-US" altLang="zh-CN" sz="3200" dirty="0">
                <a:latin typeface="Helvetica" pitchFamily="2" charset="0"/>
                <a:cs typeface="Calibri" panose="020F0502020204030204" pitchFamily="34" charset="0"/>
                <a:sym typeface="+mn-ea"/>
              </a:rPr>
              <a:t>Selection of experiment depends on test data ⇒ </a:t>
            </a:r>
            <a:r>
              <a:rPr lang="en-US" altLang="zh-CN" sz="3200" dirty="0">
                <a:solidFill>
                  <a:srgbClr val="FF0000"/>
                </a:solidFill>
                <a:latin typeface="Helvetica" pitchFamily="2" charset="0"/>
                <a:cs typeface="Calibri" panose="020F0502020204030204" pitchFamily="34" charset="0"/>
                <a:sym typeface="+mn-ea"/>
              </a:rPr>
              <a:t>p-hacking</a:t>
            </a:r>
          </a:p>
        </p:txBody>
      </p:sp>
    </p:spTree>
    <p:extLst>
      <p:ext uri="{BB962C8B-B14F-4D97-AF65-F5344CB8AC3E}">
        <p14:creationId xmlns:p14="http://schemas.microsoft.com/office/powerpoint/2010/main" val="28839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BD4EA-E315-C35F-B76D-8A9E39C314EB}"/>
              </a:ext>
            </a:extLst>
          </p:cNvPr>
          <p:cNvSpPr>
            <a:spLocks noGrp="1"/>
          </p:cNvSpPr>
          <p:nvPr>
            <p:ph type="sldNum" sz="quarter" idx="12"/>
          </p:nvPr>
        </p:nvSpPr>
        <p:spPr/>
        <p:txBody>
          <a:bodyPr/>
          <a:lstStyle/>
          <a:p>
            <a:fld id="{CC5D1E41-C2CA-0245-8B37-E56DCF546357}" type="slidenum">
              <a:rPr lang="en-US" smtClean="0"/>
              <a:t>36</a:t>
            </a:fld>
            <a:endParaRPr lang="en-US"/>
          </a:p>
        </p:txBody>
      </p:sp>
      <p:pic>
        <p:nvPicPr>
          <p:cNvPr id="3" name="Picture 2">
            <a:extLst>
              <a:ext uri="{FF2B5EF4-FFF2-40B4-BE49-F238E27FC236}">
                <a16:creationId xmlns:a16="http://schemas.microsoft.com/office/drawing/2014/main" id="{4BD8677F-4E92-9A3C-C02E-6297E6D43577}"/>
              </a:ext>
            </a:extLst>
          </p:cNvPr>
          <p:cNvPicPr>
            <a:picLocks noChangeAspect="1"/>
          </p:cNvPicPr>
          <p:nvPr/>
        </p:nvPicPr>
        <p:blipFill>
          <a:blip r:embed="rId2"/>
          <a:stretch>
            <a:fillRect/>
          </a:stretch>
        </p:blipFill>
        <p:spPr>
          <a:xfrm>
            <a:off x="2109774" y="854438"/>
            <a:ext cx="7982444" cy="5156618"/>
          </a:xfrm>
          <a:prstGeom prst="rect">
            <a:avLst/>
          </a:prstGeom>
        </p:spPr>
      </p:pic>
    </p:spTree>
    <p:extLst>
      <p:ext uri="{BB962C8B-B14F-4D97-AF65-F5344CB8AC3E}">
        <p14:creationId xmlns:p14="http://schemas.microsoft.com/office/powerpoint/2010/main" val="112051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8B562A-34A3-D9BD-7F3F-1977C5DFB517}"/>
              </a:ext>
            </a:extLst>
          </p:cNvPr>
          <p:cNvSpPr>
            <a:spLocks noGrp="1"/>
          </p:cNvSpPr>
          <p:nvPr>
            <p:ph type="sldNum" sz="quarter" idx="12"/>
          </p:nvPr>
        </p:nvSpPr>
        <p:spPr/>
        <p:txBody>
          <a:bodyPr/>
          <a:lstStyle/>
          <a:p>
            <a:fld id="{CC5D1E41-C2CA-0245-8B37-E56DCF546357}" type="slidenum">
              <a:rPr lang="en-US" smtClean="0"/>
              <a:t>37</a:t>
            </a:fld>
            <a:endParaRPr lang="en-US"/>
          </a:p>
        </p:txBody>
      </p:sp>
      <p:sp>
        <p:nvSpPr>
          <p:cNvPr id="5" name="TextBox 4">
            <a:extLst>
              <a:ext uri="{FF2B5EF4-FFF2-40B4-BE49-F238E27FC236}">
                <a16:creationId xmlns:a16="http://schemas.microsoft.com/office/drawing/2014/main" id="{637AAA4A-3373-E21E-371E-05BD8E2FF0FB}"/>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Our Proposed Mitigation</a:t>
            </a:r>
          </a:p>
        </p:txBody>
      </p:sp>
      <p:sp>
        <p:nvSpPr>
          <p:cNvPr id="7" name="TextBox 6">
            <a:extLst>
              <a:ext uri="{FF2B5EF4-FFF2-40B4-BE49-F238E27FC236}">
                <a16:creationId xmlns:a16="http://schemas.microsoft.com/office/drawing/2014/main" id="{8C5B7C5D-D6F3-4364-827E-73A8CB0F2DA3}"/>
              </a:ext>
            </a:extLst>
          </p:cNvPr>
          <p:cNvSpPr txBox="1"/>
          <p:nvPr/>
        </p:nvSpPr>
        <p:spPr>
          <a:xfrm>
            <a:off x="497041" y="1339721"/>
            <a:ext cx="11197918" cy="954107"/>
          </a:xfrm>
          <a:prstGeom prst="rect">
            <a:avLst/>
          </a:prstGeom>
          <a:noFill/>
        </p:spPr>
        <p:txBody>
          <a:bodyPr wrap="square">
            <a:spAutoFit/>
          </a:bodyPr>
          <a:lstStyle/>
          <a:p>
            <a:pPr marL="342900" indent="-342900">
              <a:lnSpc>
                <a:spcPct val="100000"/>
              </a:lnSpc>
              <a:buSzPct val="100000"/>
              <a:buFont typeface="Arial" panose="020B0604020202020204" pitchFamily="34" charset="0"/>
              <a:buChar char="•"/>
            </a:pPr>
            <a:r>
              <a:rPr lang="en-US" altLang="zh-CN" sz="2800" dirty="0">
                <a:latin typeface="Palatino Linotype" panose="02040502050505030304" pitchFamily="18" charset="0"/>
                <a:cs typeface="Calibri" panose="020F0502020204030204" pitchFamily="34" charset="0"/>
                <a:sym typeface="+mn-ea"/>
              </a:rPr>
              <a:t>Develop a simple </a:t>
            </a:r>
            <a:r>
              <a:rPr lang="en-US" altLang="zh-CN" sz="2800" b="1" dirty="0">
                <a:latin typeface="Palatino Linotype" panose="02040502050505030304" pitchFamily="18" charset="0"/>
                <a:cs typeface="Calibri" panose="020F0502020204030204" pitchFamily="34" charset="0"/>
                <a:sym typeface="+mn-ea"/>
              </a:rPr>
              <a:t>LLM-based classifier </a:t>
            </a:r>
            <a:r>
              <a:rPr lang="en-US" altLang="zh-CN" sz="2800" dirty="0">
                <a:latin typeface="Palatino Linotype" panose="02040502050505030304" pitchFamily="18" charset="0"/>
                <a:cs typeface="Calibri" panose="020F0502020204030204" pitchFamily="34" charset="0"/>
                <a:sym typeface="+mn-ea"/>
              </a:rPr>
              <a:t>to detect such pitfalls;</a:t>
            </a:r>
          </a:p>
          <a:p>
            <a:pPr marL="342900" indent="-342900">
              <a:lnSpc>
                <a:spcPct val="100000"/>
              </a:lnSpc>
              <a:buSzPct val="100000"/>
              <a:buFont typeface="Arial" panose="020B0604020202020204" pitchFamily="34" charset="0"/>
              <a:buChar char="•"/>
            </a:pPr>
            <a:r>
              <a:rPr lang="en-US" sz="2800" dirty="0">
                <a:latin typeface="Palatino Linotype" panose="02040502050505030304" pitchFamily="18" charset="0"/>
                <a:ea typeface="Arial" panose="020B0604020202020204"/>
                <a:cs typeface="Calibri" panose="020F0502020204030204" pitchFamily="34" charset="0"/>
                <a:sym typeface="+mn-ea"/>
              </a:rPr>
              <a:t>Note: AI/ML conferences primarily evaluate the submitted paper.</a:t>
            </a:r>
          </a:p>
        </p:txBody>
      </p:sp>
      <p:pic>
        <p:nvPicPr>
          <p:cNvPr id="8" name="Content Placeholder 5" descr="A screenshot of a graph&#10;&#10;Description automatically generated">
            <a:extLst>
              <a:ext uri="{FF2B5EF4-FFF2-40B4-BE49-F238E27FC236}">
                <a16:creationId xmlns:a16="http://schemas.microsoft.com/office/drawing/2014/main" id="{2648CE07-5211-2A14-7A48-A2BCC41CB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611" y="2388750"/>
            <a:ext cx="10378777" cy="3872677"/>
          </a:xfrm>
          <a:prstGeom prst="rect">
            <a:avLst/>
          </a:prstGeom>
          <a:noFill/>
          <a:ln>
            <a:noFill/>
          </a:ln>
        </p:spPr>
      </p:pic>
    </p:spTree>
    <p:extLst>
      <p:ext uri="{BB962C8B-B14F-4D97-AF65-F5344CB8AC3E}">
        <p14:creationId xmlns:p14="http://schemas.microsoft.com/office/powerpoint/2010/main" val="38424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ED15F-2557-0E7D-32EB-635FCCE2EB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EB0532-F6F4-804D-A234-0A88207A2550}"/>
              </a:ext>
            </a:extLst>
          </p:cNvPr>
          <p:cNvSpPr>
            <a:spLocks noGrp="1"/>
          </p:cNvSpPr>
          <p:nvPr>
            <p:ph type="sldNum" sz="quarter" idx="12"/>
          </p:nvPr>
        </p:nvSpPr>
        <p:spPr/>
        <p:txBody>
          <a:bodyPr/>
          <a:lstStyle/>
          <a:p>
            <a:fld id="{CC5D1E41-C2CA-0245-8B37-E56DCF546357}" type="slidenum">
              <a:rPr lang="en-US" smtClean="0"/>
              <a:t>38</a:t>
            </a:fld>
            <a:endParaRPr lang="en-US"/>
          </a:p>
        </p:txBody>
      </p:sp>
      <p:sp>
        <p:nvSpPr>
          <p:cNvPr id="5" name="TextBox 4">
            <a:extLst>
              <a:ext uri="{FF2B5EF4-FFF2-40B4-BE49-F238E27FC236}">
                <a16:creationId xmlns:a16="http://schemas.microsoft.com/office/drawing/2014/main" id="{2D0271D2-D33A-AF31-1D07-F8F733EEADFC}"/>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Our Proposed Mitigation</a:t>
            </a:r>
          </a:p>
        </p:txBody>
      </p:sp>
      <p:sp>
        <p:nvSpPr>
          <p:cNvPr id="7" name="TextBox 6">
            <a:extLst>
              <a:ext uri="{FF2B5EF4-FFF2-40B4-BE49-F238E27FC236}">
                <a16:creationId xmlns:a16="http://schemas.microsoft.com/office/drawing/2014/main" id="{029A27E7-B435-E7D0-6D18-08D73588FE02}"/>
              </a:ext>
            </a:extLst>
          </p:cNvPr>
          <p:cNvSpPr txBox="1"/>
          <p:nvPr/>
        </p:nvSpPr>
        <p:spPr>
          <a:xfrm>
            <a:off x="497041" y="1339721"/>
            <a:ext cx="11197918" cy="954107"/>
          </a:xfrm>
          <a:prstGeom prst="rect">
            <a:avLst/>
          </a:prstGeom>
          <a:noFill/>
        </p:spPr>
        <p:txBody>
          <a:bodyPr wrap="square">
            <a:spAutoFit/>
          </a:bodyPr>
          <a:lstStyle/>
          <a:p>
            <a:pPr marL="342900" indent="-342900">
              <a:lnSpc>
                <a:spcPct val="100000"/>
              </a:lnSpc>
              <a:buSzPct val="100000"/>
              <a:buFont typeface="Arial" panose="020B0604020202020204" pitchFamily="34" charset="0"/>
              <a:buChar char="•"/>
            </a:pPr>
            <a:r>
              <a:rPr lang="en-US" altLang="zh-CN" sz="2800" dirty="0">
                <a:latin typeface="Helvetica" pitchFamily="2" charset="0"/>
                <a:cs typeface="Calibri" panose="020F0502020204030204" pitchFamily="34" charset="0"/>
                <a:sym typeface="+mn-ea"/>
              </a:rPr>
              <a:t>Develop a simple </a:t>
            </a:r>
            <a:r>
              <a:rPr lang="en-US" altLang="zh-CN" sz="2800" b="1" dirty="0">
                <a:latin typeface="Helvetica" pitchFamily="2" charset="0"/>
                <a:cs typeface="Calibri" panose="020F0502020204030204" pitchFamily="34" charset="0"/>
                <a:sym typeface="+mn-ea"/>
              </a:rPr>
              <a:t>LLM-based classifier </a:t>
            </a:r>
            <a:r>
              <a:rPr lang="en-US" altLang="zh-CN" sz="2800" dirty="0">
                <a:latin typeface="Helvetica" pitchFamily="2" charset="0"/>
                <a:cs typeface="Calibri" panose="020F0502020204030204" pitchFamily="34" charset="0"/>
                <a:sym typeface="+mn-ea"/>
              </a:rPr>
              <a:t>to detect such pitfalls;</a:t>
            </a:r>
          </a:p>
          <a:p>
            <a:pPr marL="342900" indent="-342900">
              <a:lnSpc>
                <a:spcPct val="100000"/>
              </a:lnSpc>
              <a:buSzPct val="100000"/>
              <a:buFont typeface="Arial" panose="020B0604020202020204" pitchFamily="34" charset="0"/>
              <a:buChar char="•"/>
            </a:pPr>
            <a:r>
              <a:rPr lang="en-US" sz="2800" dirty="0">
                <a:latin typeface="Helvetica" pitchFamily="2" charset="0"/>
                <a:ea typeface="Arial" panose="020B0604020202020204"/>
                <a:cs typeface="Calibri" panose="020F0502020204030204" pitchFamily="34" charset="0"/>
                <a:sym typeface="+mn-ea"/>
              </a:rPr>
              <a:t>Note: AI/ML conferences primarily evaluate the submitted paper.</a:t>
            </a:r>
          </a:p>
        </p:txBody>
      </p:sp>
      <p:pic>
        <p:nvPicPr>
          <p:cNvPr id="6" name="Picture 5" descr="A screenshot of a graph&#10;&#10;Description automatically generated">
            <a:extLst>
              <a:ext uri="{FF2B5EF4-FFF2-40B4-BE49-F238E27FC236}">
                <a16:creationId xmlns:a16="http://schemas.microsoft.com/office/drawing/2014/main" id="{345BFB7A-C215-FE9A-A551-D00FA9C293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375" y="2388289"/>
            <a:ext cx="10381249" cy="3873600"/>
          </a:xfrm>
          <a:prstGeom prst="rect">
            <a:avLst/>
          </a:prstGeom>
        </p:spPr>
      </p:pic>
    </p:spTree>
    <p:extLst>
      <p:ext uri="{BB962C8B-B14F-4D97-AF65-F5344CB8AC3E}">
        <p14:creationId xmlns:p14="http://schemas.microsoft.com/office/powerpoint/2010/main" val="405890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45BCCD-8BDC-98CB-E34A-E7004C9E1C02}"/>
              </a:ext>
            </a:extLst>
          </p:cNvPr>
          <p:cNvSpPr>
            <a:spLocks noGrp="1"/>
          </p:cNvSpPr>
          <p:nvPr>
            <p:ph type="sldNum" sz="quarter" idx="12"/>
          </p:nvPr>
        </p:nvSpPr>
        <p:spPr/>
        <p:txBody>
          <a:bodyPr/>
          <a:lstStyle/>
          <a:p>
            <a:fld id="{CC5D1E41-C2CA-0245-8B37-E56DCF546357}" type="slidenum">
              <a:rPr lang="en-US" smtClean="0"/>
              <a:t>39</a:t>
            </a:fld>
            <a:endParaRPr lang="en-US"/>
          </a:p>
        </p:txBody>
      </p:sp>
      <p:sp>
        <p:nvSpPr>
          <p:cNvPr id="5" name="TextBox 4">
            <a:extLst>
              <a:ext uri="{FF2B5EF4-FFF2-40B4-BE49-F238E27FC236}">
                <a16:creationId xmlns:a16="http://schemas.microsoft.com/office/drawing/2014/main" id="{475A6B7B-0329-80E8-03F8-C4900BEE002F}"/>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Key Actionable Takeaway</a:t>
            </a:r>
          </a:p>
        </p:txBody>
      </p:sp>
      <p:sp>
        <p:nvSpPr>
          <p:cNvPr id="7" name="TextBox 6">
            <a:extLst>
              <a:ext uri="{FF2B5EF4-FFF2-40B4-BE49-F238E27FC236}">
                <a16:creationId xmlns:a16="http://schemas.microsoft.com/office/drawing/2014/main" id="{823402CE-B461-95A1-D895-12BF5C86597E}"/>
              </a:ext>
            </a:extLst>
          </p:cNvPr>
          <p:cNvSpPr txBox="1"/>
          <p:nvPr/>
        </p:nvSpPr>
        <p:spPr>
          <a:xfrm>
            <a:off x="1981200" y="2707297"/>
            <a:ext cx="8229600" cy="2281476"/>
          </a:xfrm>
          <a:prstGeom prst="roundRect">
            <a:avLst/>
          </a:prstGeom>
          <a:noFill/>
          <a:ln w="76200">
            <a:solidFill>
              <a:srgbClr val="C51130"/>
            </a:solidFill>
          </a:ln>
        </p:spPr>
        <p:txBody>
          <a:bodyPr wrap="square">
            <a:spAutoFit/>
          </a:bodyPr>
          <a:lstStyle/>
          <a:p>
            <a:pPr algn="ctr">
              <a:lnSpc>
                <a:spcPct val="100000"/>
              </a:lnSpc>
            </a:pPr>
            <a:r>
              <a:rPr lang="en-US" altLang="zh-CN" sz="3200" dirty="0">
                <a:solidFill>
                  <a:schemeClr val="tx1"/>
                </a:solidFill>
                <a:latin typeface="Helvetica" pitchFamily="2" charset="0"/>
                <a:cs typeface="Calibri" panose="020F0502020204030204" pitchFamily="34" charset="0"/>
                <a:sym typeface="+mn-ea"/>
              </a:rPr>
              <a:t>Require submission of trace logs and generated code of the entire workflow from AI scientist systems, along with the paper, and evaluate them using LLMs.</a:t>
            </a:r>
            <a:endParaRPr lang="en-GB" sz="3200" dirty="0">
              <a:solidFill>
                <a:schemeClr val="tx1"/>
              </a:solidFill>
              <a:latin typeface="Helvetica" pitchFamily="2"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9788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AEC5BB-E233-7936-EA96-8F49A45236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3036" y="1915661"/>
            <a:ext cx="5715132" cy="1997380"/>
          </a:xfrm>
          <a:prstGeom prst="rect">
            <a:avLst/>
          </a:prstGeom>
        </p:spPr>
      </p:pic>
      <p:pic>
        <p:nvPicPr>
          <p:cNvPr id="9" name="Picture 8">
            <a:extLst>
              <a:ext uri="{FF2B5EF4-FFF2-40B4-BE49-F238E27FC236}">
                <a16:creationId xmlns:a16="http://schemas.microsoft.com/office/drawing/2014/main" id="{0C88FE2E-A266-40D8-E77C-959E983EC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200" y="2126568"/>
            <a:ext cx="7772400" cy="2987409"/>
          </a:xfrm>
          <a:prstGeom prst="rect">
            <a:avLst/>
          </a:prstGeom>
        </p:spPr>
      </p:pic>
      <p:pic>
        <p:nvPicPr>
          <p:cNvPr id="6" name="Picture 5">
            <a:extLst>
              <a:ext uri="{FF2B5EF4-FFF2-40B4-BE49-F238E27FC236}">
                <a16:creationId xmlns:a16="http://schemas.microsoft.com/office/drawing/2014/main" id="{B210EC55-6254-FA45-BA70-1AB622DB03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004" y="3383214"/>
            <a:ext cx="6305457" cy="2720792"/>
          </a:xfrm>
          <a:prstGeom prst="rect">
            <a:avLst/>
          </a:prstGeom>
        </p:spPr>
      </p:pic>
      <p:pic>
        <p:nvPicPr>
          <p:cNvPr id="10" name="Picture 9">
            <a:extLst>
              <a:ext uri="{FF2B5EF4-FFF2-40B4-BE49-F238E27FC236}">
                <a16:creationId xmlns:a16="http://schemas.microsoft.com/office/drawing/2014/main" id="{ED8A69CF-1BCA-A45F-2402-90D53F5FF6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384" y="2810079"/>
            <a:ext cx="5692734" cy="2278391"/>
          </a:xfrm>
          <a:prstGeom prst="rect">
            <a:avLst/>
          </a:prstGeom>
        </p:spPr>
      </p:pic>
      <p:pic>
        <p:nvPicPr>
          <p:cNvPr id="7" name="Picture 6">
            <a:extLst>
              <a:ext uri="{FF2B5EF4-FFF2-40B4-BE49-F238E27FC236}">
                <a16:creationId xmlns:a16="http://schemas.microsoft.com/office/drawing/2014/main" id="{4B95D4B7-D8F7-6FFD-2339-E9934FA80A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1866" y="2566331"/>
            <a:ext cx="4591793" cy="2693419"/>
          </a:xfrm>
          <a:prstGeom prst="rect">
            <a:avLst/>
          </a:prstGeom>
        </p:spPr>
      </p:pic>
      <p:pic>
        <p:nvPicPr>
          <p:cNvPr id="11" name="Picture 10">
            <a:extLst>
              <a:ext uri="{FF2B5EF4-FFF2-40B4-BE49-F238E27FC236}">
                <a16:creationId xmlns:a16="http://schemas.microsoft.com/office/drawing/2014/main" id="{BCAD54F7-9E10-AC9E-A284-9746C9DC5B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0627" y="3502212"/>
            <a:ext cx="6091193" cy="2820691"/>
          </a:xfrm>
          <a:prstGeom prst="rect">
            <a:avLst/>
          </a:prstGeom>
        </p:spPr>
      </p:pic>
      <p:pic>
        <p:nvPicPr>
          <p:cNvPr id="8" name="Picture 7">
            <a:extLst>
              <a:ext uri="{FF2B5EF4-FFF2-40B4-BE49-F238E27FC236}">
                <a16:creationId xmlns:a16="http://schemas.microsoft.com/office/drawing/2014/main" id="{DD91B533-2E26-54AE-E258-0BF25106FA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67607" y="2126568"/>
            <a:ext cx="7735630" cy="3756572"/>
          </a:xfrm>
          <a:prstGeom prst="rect">
            <a:avLst/>
          </a:prstGeom>
        </p:spPr>
      </p:pic>
      <p:sp>
        <p:nvSpPr>
          <p:cNvPr id="14" name="Slide Number Placeholder 13">
            <a:extLst>
              <a:ext uri="{FF2B5EF4-FFF2-40B4-BE49-F238E27FC236}">
                <a16:creationId xmlns:a16="http://schemas.microsoft.com/office/drawing/2014/main" id="{F115B617-FED8-80AE-CB56-1C198F49A51F}"/>
              </a:ext>
            </a:extLst>
          </p:cNvPr>
          <p:cNvSpPr>
            <a:spLocks noGrp="1"/>
          </p:cNvSpPr>
          <p:nvPr>
            <p:ph type="sldNum" sz="quarter" idx="12"/>
          </p:nvPr>
        </p:nvSpPr>
        <p:spPr/>
        <p:txBody>
          <a:bodyPr/>
          <a:lstStyle/>
          <a:p>
            <a:fld id="{CC5D1E41-C2CA-0245-8B37-E56DCF546357}" type="slidenum">
              <a:rPr lang="en-US" smtClean="0"/>
              <a:t>4</a:t>
            </a:fld>
            <a:endParaRPr lang="en-US"/>
          </a:p>
        </p:txBody>
      </p:sp>
      <p:sp>
        <p:nvSpPr>
          <p:cNvPr id="15" name="TextBox 14">
            <a:extLst>
              <a:ext uri="{FF2B5EF4-FFF2-40B4-BE49-F238E27FC236}">
                <a16:creationId xmlns:a16="http://schemas.microsoft.com/office/drawing/2014/main" id="{9ECBE42F-C1F7-4D8C-375C-2807D5163352}"/>
              </a:ext>
            </a:extLst>
          </p:cNvPr>
          <p:cNvSpPr txBox="1"/>
          <p:nvPr/>
        </p:nvSpPr>
        <p:spPr>
          <a:xfrm>
            <a:off x="1041400" y="345858"/>
            <a:ext cx="10109200"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Autonomous scientific research agents</a:t>
            </a:r>
          </a:p>
        </p:txBody>
      </p:sp>
      <p:sp>
        <p:nvSpPr>
          <p:cNvPr id="16" name="TextBox 15">
            <a:extLst>
              <a:ext uri="{FF2B5EF4-FFF2-40B4-BE49-F238E27FC236}">
                <a16:creationId xmlns:a16="http://schemas.microsoft.com/office/drawing/2014/main" id="{70C08750-2932-898F-BC8D-5E860532AEBD}"/>
              </a:ext>
            </a:extLst>
          </p:cNvPr>
          <p:cNvSpPr txBox="1"/>
          <p:nvPr/>
        </p:nvSpPr>
        <p:spPr>
          <a:xfrm>
            <a:off x="596900" y="1392441"/>
            <a:ext cx="10953750" cy="523220"/>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800" dirty="0">
                <a:latin typeface="Helvetica" pitchFamily="2" charset="0"/>
              </a:rPr>
              <a:t>Autonomous AI in science is increasingly popular and successful.</a:t>
            </a:r>
          </a:p>
        </p:txBody>
      </p:sp>
    </p:spTree>
    <p:extLst>
      <p:ext uri="{BB962C8B-B14F-4D97-AF65-F5344CB8AC3E}">
        <p14:creationId xmlns:p14="http://schemas.microsoft.com/office/powerpoint/2010/main" val="216595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0109DD-382C-BD9C-F317-9C150224FF4E}"/>
              </a:ext>
            </a:extLst>
          </p:cNvPr>
          <p:cNvSpPr>
            <a:spLocks noGrp="1"/>
          </p:cNvSpPr>
          <p:nvPr>
            <p:ph type="sldNum" sz="quarter" idx="12"/>
          </p:nvPr>
        </p:nvSpPr>
        <p:spPr/>
        <p:txBody>
          <a:bodyPr/>
          <a:lstStyle/>
          <a:p>
            <a:fld id="{CC5D1E41-C2CA-0245-8B37-E56DCF546357}" type="slidenum">
              <a:rPr lang="en-US" smtClean="0"/>
              <a:t>40</a:t>
            </a:fld>
            <a:endParaRPr lang="en-US"/>
          </a:p>
        </p:txBody>
      </p:sp>
      <p:sp>
        <p:nvSpPr>
          <p:cNvPr id="5" name="TextBox 4">
            <a:extLst>
              <a:ext uri="{FF2B5EF4-FFF2-40B4-BE49-F238E27FC236}">
                <a16:creationId xmlns:a16="http://schemas.microsoft.com/office/drawing/2014/main" id="{744F51CD-4313-F96A-363D-48BF4CB41356}"/>
              </a:ext>
            </a:extLst>
          </p:cNvPr>
          <p:cNvSpPr txBox="1"/>
          <p:nvPr/>
        </p:nvSpPr>
        <p:spPr>
          <a:xfrm>
            <a:off x="1607127" y="1233054"/>
            <a:ext cx="9540872" cy="4108817"/>
          </a:xfrm>
          <a:prstGeom prst="rect">
            <a:avLst/>
          </a:prstGeom>
          <a:noFill/>
        </p:spPr>
        <p:txBody>
          <a:bodyPr wrap="square" rtlCol="0">
            <a:spAutoFit/>
          </a:bodyPr>
          <a:lstStyle/>
          <a:p>
            <a:pPr>
              <a:spcAft>
                <a:spcPts val="600"/>
              </a:spcAft>
            </a:pPr>
            <a:r>
              <a:rPr lang="en-US" sz="3200" i="1" dirty="0">
                <a:latin typeface="Helvetica" pitchFamily="2" charset="0"/>
              </a:rPr>
              <a:t>Shifting Gears</a:t>
            </a:r>
          </a:p>
          <a:p>
            <a:pPr marL="285750" indent="-285750">
              <a:buFont typeface="Arial" panose="020B0604020202020204" pitchFamily="34" charset="0"/>
              <a:buChar char="•"/>
            </a:pPr>
            <a:r>
              <a:rPr lang="en-US" sz="3200" dirty="0">
                <a:latin typeface="Helvetica" pitchFamily="2" charset="0"/>
              </a:rPr>
              <a:t>Previous results assume that the AI scientists function in a trustworthy scientific environment;</a:t>
            </a:r>
          </a:p>
          <a:p>
            <a:pPr marL="285750" indent="-285750">
              <a:buFont typeface="Arial" panose="020B0604020202020204" pitchFamily="34" charset="0"/>
              <a:buChar char="•"/>
            </a:pPr>
            <a:r>
              <a:rPr lang="en-US" sz="3200" dirty="0">
                <a:latin typeface="Helvetica" pitchFamily="2" charset="0"/>
              </a:rPr>
              <a:t>Methodological pitfalls can be thought of as a type of </a:t>
            </a:r>
            <a:r>
              <a:rPr lang="en-US" sz="3200" i="1" dirty="0">
                <a:latin typeface="Helvetica" pitchFamily="2" charset="0"/>
              </a:rPr>
              <a:t>misalignment.</a:t>
            </a:r>
            <a:r>
              <a:rPr lang="en-US" sz="3200" dirty="0">
                <a:latin typeface="Helvetica" pitchFamily="2" charset="0"/>
              </a:rPr>
              <a:t> </a:t>
            </a:r>
          </a:p>
          <a:p>
            <a:pPr marL="285750" indent="-285750">
              <a:buFont typeface="Arial" panose="020B0604020202020204" pitchFamily="34" charset="0"/>
              <a:buChar char="•"/>
            </a:pPr>
            <a:endParaRPr lang="en-US" sz="3200" dirty="0">
              <a:latin typeface="Helvetica" pitchFamily="2" charset="0"/>
            </a:endParaRPr>
          </a:p>
          <a:p>
            <a:r>
              <a:rPr lang="en-US" sz="3200" b="1" dirty="0">
                <a:latin typeface="Helvetica" pitchFamily="2" charset="0"/>
              </a:rPr>
              <a:t>What if someone without access to the systems wants to </a:t>
            </a:r>
            <a:r>
              <a:rPr lang="en-US" sz="3200" b="1" i="1" dirty="0">
                <a:latin typeface="Helvetica" pitchFamily="2" charset="0"/>
              </a:rPr>
              <a:t>misuse</a:t>
            </a:r>
            <a:r>
              <a:rPr lang="en-US" sz="3200" b="1" dirty="0">
                <a:latin typeface="Helvetica" pitchFamily="2" charset="0"/>
              </a:rPr>
              <a:t> them?</a:t>
            </a:r>
          </a:p>
        </p:txBody>
      </p:sp>
    </p:spTree>
    <p:extLst>
      <p:ext uri="{BB962C8B-B14F-4D97-AF65-F5344CB8AC3E}">
        <p14:creationId xmlns:p14="http://schemas.microsoft.com/office/powerpoint/2010/main" val="151722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29EDE-6377-1CF6-E622-8231A79138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5A8489-0A87-7EE0-2BD3-FD6872DFC070}"/>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Agenda for this talk</a:t>
            </a:r>
          </a:p>
        </p:txBody>
      </p:sp>
      <p:sp>
        <p:nvSpPr>
          <p:cNvPr id="3" name="TextBox 2">
            <a:extLst>
              <a:ext uri="{FF2B5EF4-FFF2-40B4-BE49-F238E27FC236}">
                <a16:creationId xmlns:a16="http://schemas.microsoft.com/office/drawing/2014/main" id="{360A8E6A-8729-BD3D-BF71-3718538A7931}"/>
              </a:ext>
            </a:extLst>
          </p:cNvPr>
          <p:cNvSpPr txBox="1"/>
          <p:nvPr/>
        </p:nvSpPr>
        <p:spPr>
          <a:xfrm>
            <a:off x="822790" y="1711067"/>
            <a:ext cx="2645356" cy="954107"/>
          </a:xfrm>
          <a:prstGeom prst="rect">
            <a:avLst/>
          </a:prstGeom>
          <a:noFill/>
        </p:spPr>
        <p:txBody>
          <a:bodyPr wrap="square" rtlCol="0">
            <a:spAutoFit/>
          </a:bodyPr>
          <a:lstStyle/>
          <a:p>
            <a:pPr algn="ctr"/>
            <a:r>
              <a:rPr lang="en-US" sz="2800" b="1" dirty="0">
                <a:solidFill>
                  <a:schemeClr val="bg1">
                    <a:lumMod val="85000"/>
                  </a:schemeClr>
                </a:solidFill>
                <a:latin typeface="Helvetica" pitchFamily="2" charset="0"/>
              </a:rPr>
              <a:t>What is going wrong?</a:t>
            </a:r>
          </a:p>
        </p:txBody>
      </p:sp>
      <p:sp>
        <p:nvSpPr>
          <p:cNvPr id="4" name="TextBox 3">
            <a:extLst>
              <a:ext uri="{FF2B5EF4-FFF2-40B4-BE49-F238E27FC236}">
                <a16:creationId xmlns:a16="http://schemas.microsoft.com/office/drawing/2014/main" id="{B31DE8F2-1AB2-AECF-446D-8D4F2C2E98B7}"/>
              </a:ext>
            </a:extLst>
          </p:cNvPr>
          <p:cNvSpPr txBox="1"/>
          <p:nvPr/>
        </p:nvSpPr>
        <p:spPr>
          <a:xfrm>
            <a:off x="4543686" y="1711067"/>
            <a:ext cx="3104628" cy="954107"/>
          </a:xfrm>
          <a:prstGeom prst="rect">
            <a:avLst/>
          </a:prstGeom>
          <a:noFill/>
        </p:spPr>
        <p:txBody>
          <a:bodyPr wrap="square" rtlCol="0">
            <a:spAutoFit/>
          </a:bodyPr>
          <a:lstStyle/>
          <a:p>
            <a:pPr algn="ctr"/>
            <a:r>
              <a:rPr lang="en-US" sz="2800" b="1" dirty="0">
                <a:latin typeface="Helvetica" pitchFamily="2" charset="0"/>
              </a:rPr>
              <a:t>What are we doing about it?</a:t>
            </a:r>
          </a:p>
        </p:txBody>
      </p:sp>
      <p:sp>
        <p:nvSpPr>
          <p:cNvPr id="5" name="TextBox 4">
            <a:extLst>
              <a:ext uri="{FF2B5EF4-FFF2-40B4-BE49-F238E27FC236}">
                <a16:creationId xmlns:a16="http://schemas.microsoft.com/office/drawing/2014/main" id="{A9DE524A-12CB-A5FD-05A0-6BCA702A43B3}"/>
              </a:ext>
            </a:extLst>
          </p:cNvPr>
          <p:cNvSpPr txBox="1"/>
          <p:nvPr/>
        </p:nvSpPr>
        <p:spPr>
          <a:xfrm>
            <a:off x="9058966" y="1711067"/>
            <a:ext cx="2179996" cy="954107"/>
          </a:xfrm>
          <a:prstGeom prst="rect">
            <a:avLst/>
          </a:prstGeom>
          <a:noFill/>
        </p:spPr>
        <p:txBody>
          <a:bodyPr wrap="square" rtlCol="0">
            <a:spAutoFit/>
          </a:bodyPr>
          <a:lstStyle/>
          <a:p>
            <a:pPr algn="ctr"/>
            <a:r>
              <a:rPr lang="en-US" sz="2800" b="1" dirty="0">
                <a:latin typeface="Helvetica" pitchFamily="2" charset="0"/>
              </a:rPr>
              <a:t>What more can we do?</a:t>
            </a:r>
          </a:p>
        </p:txBody>
      </p:sp>
      <p:sp>
        <p:nvSpPr>
          <p:cNvPr id="6" name="TextBox 5">
            <a:extLst>
              <a:ext uri="{FF2B5EF4-FFF2-40B4-BE49-F238E27FC236}">
                <a16:creationId xmlns:a16="http://schemas.microsoft.com/office/drawing/2014/main" id="{96527844-7EBB-C986-F804-4D9A542D63E8}"/>
              </a:ext>
            </a:extLst>
          </p:cNvPr>
          <p:cNvSpPr txBox="1"/>
          <p:nvPr/>
        </p:nvSpPr>
        <p:spPr>
          <a:xfrm>
            <a:off x="622300" y="3086100"/>
            <a:ext cx="3046334"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Autonomous scientific research agents;</a:t>
            </a:r>
          </a:p>
          <a:p>
            <a:pPr marL="285750" indent="-285750">
              <a:buFont typeface="Arial" panose="020B0604020202020204" pitchFamily="34" charset="0"/>
              <a:buChar char="•"/>
            </a:pPr>
            <a:endParaRPr lang="en-US" sz="2000" dirty="0">
              <a:solidFill>
                <a:schemeClr val="bg1">
                  <a:lumMod val="85000"/>
                </a:schemeClr>
              </a:solidFill>
              <a:latin typeface="Helvetica" pitchFamily="2" charset="0"/>
              <a:cs typeface="Arial" panose="020B0604020202020204" pitchFamily="34" charset="0"/>
            </a:endParaRPr>
          </a:p>
          <a:p>
            <a:pPr marL="285750" indent="-285750">
              <a:spcAft>
                <a:spcPts val="12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Documented failure modes across the scientific pipeline.</a:t>
            </a:r>
          </a:p>
        </p:txBody>
      </p:sp>
      <p:sp>
        <p:nvSpPr>
          <p:cNvPr id="7" name="TextBox 6">
            <a:extLst>
              <a:ext uri="{FF2B5EF4-FFF2-40B4-BE49-F238E27FC236}">
                <a16:creationId xmlns:a16="http://schemas.microsoft.com/office/drawing/2014/main" id="{FF2982CA-4956-EF74-79B9-DA590624FF7B}"/>
              </a:ext>
            </a:extLst>
          </p:cNvPr>
          <p:cNvSpPr txBox="1"/>
          <p:nvPr/>
        </p:nvSpPr>
        <p:spPr>
          <a:xfrm>
            <a:off x="4114798" y="3086100"/>
            <a:ext cx="3962402" cy="332398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How we can mitigate some of the pitfalls;</a:t>
            </a:r>
          </a:p>
          <a:p>
            <a:pPr marL="285750" indent="-285750">
              <a:spcAft>
                <a:spcPts val="1800"/>
              </a:spcAft>
              <a:buFont typeface="Arial" panose="020B0604020202020204" pitchFamily="34" charset="0"/>
              <a:buChar char="•"/>
            </a:pPr>
            <a:r>
              <a:rPr lang="en-US" sz="2000" i="1" dirty="0">
                <a:solidFill>
                  <a:schemeClr val="bg1">
                    <a:lumMod val="85000"/>
                  </a:schemeClr>
                </a:solidFill>
                <a:latin typeface="Helvetica" pitchFamily="2" charset="0"/>
                <a:cs typeface="Arial" panose="020B0604020202020204" pitchFamily="34" charset="0"/>
              </a:rPr>
              <a:t>The More You Automate, the Less You See: </a:t>
            </a:r>
            <a:r>
              <a:rPr lang="en-US" sz="2000" dirty="0">
                <a:solidFill>
                  <a:schemeClr val="bg1">
                    <a:lumMod val="85000"/>
                  </a:schemeClr>
                </a:solidFill>
                <a:latin typeface="Helvetica" pitchFamily="2" charset="0"/>
                <a:cs typeface="Arial" panose="020B0604020202020204" pitchFamily="34" charset="0"/>
              </a:rPr>
              <a:t>Hidden Pitfalls of AI Scientist Systems;</a:t>
            </a:r>
          </a:p>
          <a:p>
            <a:pPr marL="285750" indent="-285750">
              <a:spcAft>
                <a:spcPts val="1200"/>
              </a:spcAft>
              <a:buFont typeface="Arial" panose="020B0604020202020204" pitchFamily="34" charset="0"/>
              <a:buChar char="•"/>
            </a:pPr>
            <a:r>
              <a:rPr lang="en-US" sz="2000" i="1" dirty="0">
                <a:latin typeface="Helvetica" pitchFamily="2" charset="0"/>
                <a:cs typeface="Arial" panose="020B0604020202020204" pitchFamily="34" charset="0"/>
              </a:rPr>
              <a:t>Distributed Denial of Science: </a:t>
            </a:r>
            <a:r>
              <a:rPr lang="en-US" sz="2000" dirty="0">
                <a:latin typeface="Helvetica" pitchFamily="2" charset="0"/>
                <a:cs typeface="Arial" panose="020B0604020202020204" pitchFamily="34" charset="0"/>
              </a:rPr>
              <a:t>How Indirect Data Poisoning of AI Systems Can Industrialize Scientific Fraud.</a:t>
            </a:r>
          </a:p>
        </p:txBody>
      </p:sp>
      <p:sp>
        <p:nvSpPr>
          <p:cNvPr id="8" name="TextBox 7">
            <a:extLst>
              <a:ext uri="{FF2B5EF4-FFF2-40B4-BE49-F238E27FC236}">
                <a16:creationId xmlns:a16="http://schemas.microsoft.com/office/drawing/2014/main" id="{165FDDB8-8590-8F7D-75F3-083CD5862E92}"/>
              </a:ext>
            </a:extLst>
          </p:cNvPr>
          <p:cNvSpPr txBox="1"/>
          <p:nvPr/>
        </p:nvSpPr>
        <p:spPr>
          <a:xfrm>
            <a:off x="8737600" y="3086100"/>
            <a:ext cx="2822728"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latin typeface="Helvetica" pitchFamily="2" charset="0"/>
                <a:cs typeface="Arial" panose="020B0604020202020204" pitchFamily="34" charset="0"/>
              </a:rPr>
              <a:t>Future directions for mitigating pitfalls;</a:t>
            </a:r>
          </a:p>
          <a:p>
            <a:pPr marL="285750" indent="-285750">
              <a:buFont typeface="Arial" panose="020B0604020202020204" pitchFamily="34" charset="0"/>
              <a:buChar char="•"/>
            </a:pPr>
            <a:endParaRPr lang="en-US" sz="2000" dirty="0">
              <a:latin typeface="Helvetica" pitchFamily="2" charset="0"/>
              <a:cs typeface="Arial" panose="020B0604020202020204" pitchFamily="34" charset="0"/>
            </a:endParaRPr>
          </a:p>
          <a:p>
            <a:pPr marL="285750" indent="-285750">
              <a:spcAft>
                <a:spcPts val="1200"/>
              </a:spcAft>
              <a:buFont typeface="Arial" panose="020B0604020202020204" pitchFamily="34" charset="0"/>
              <a:buChar char="•"/>
            </a:pPr>
            <a:r>
              <a:rPr lang="en-US" sz="2000" dirty="0">
                <a:latin typeface="Helvetica" pitchFamily="2" charset="0"/>
                <a:cs typeface="Arial" panose="020B0604020202020204" pitchFamily="34" charset="0"/>
              </a:rPr>
              <a:t>Imagining a world where the pitfalls stay unaddressed.</a:t>
            </a:r>
          </a:p>
        </p:txBody>
      </p:sp>
      <p:sp>
        <p:nvSpPr>
          <p:cNvPr id="11" name="Slide Number Placeholder 10">
            <a:extLst>
              <a:ext uri="{FF2B5EF4-FFF2-40B4-BE49-F238E27FC236}">
                <a16:creationId xmlns:a16="http://schemas.microsoft.com/office/drawing/2014/main" id="{40B31663-72E2-D1FE-7F88-4C9BC196F199}"/>
              </a:ext>
            </a:extLst>
          </p:cNvPr>
          <p:cNvSpPr>
            <a:spLocks noGrp="1"/>
          </p:cNvSpPr>
          <p:nvPr>
            <p:ph type="sldNum" sz="quarter" idx="12"/>
          </p:nvPr>
        </p:nvSpPr>
        <p:spPr/>
        <p:txBody>
          <a:bodyPr/>
          <a:lstStyle/>
          <a:p>
            <a:fld id="{CC5D1E41-C2CA-0245-8B37-E56DCF546357}" type="slidenum">
              <a:rPr lang="en-US" smtClean="0">
                <a:latin typeface="Helvetica" pitchFamily="2" charset="0"/>
              </a:rPr>
              <a:t>41</a:t>
            </a:fld>
            <a:endParaRPr lang="en-US">
              <a:latin typeface="Helvetica" pitchFamily="2" charset="0"/>
            </a:endParaRPr>
          </a:p>
        </p:txBody>
      </p:sp>
    </p:spTree>
    <p:extLst>
      <p:ext uri="{BB962C8B-B14F-4D97-AF65-F5344CB8AC3E}">
        <p14:creationId xmlns:p14="http://schemas.microsoft.com/office/powerpoint/2010/main" val="411557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08B72-D54C-3FA1-1BDC-3DAEED5D57F4}"/>
              </a:ext>
            </a:extLst>
          </p:cNvPr>
          <p:cNvSpPr>
            <a:spLocks noGrp="1"/>
          </p:cNvSpPr>
          <p:nvPr>
            <p:ph type="sldNum" sz="quarter" idx="12"/>
          </p:nvPr>
        </p:nvSpPr>
        <p:spPr/>
        <p:txBody>
          <a:bodyPr/>
          <a:lstStyle/>
          <a:p>
            <a:fld id="{CC5D1E41-C2CA-0245-8B37-E56DCF546357}" type="slidenum">
              <a:rPr lang="en-US" smtClean="0"/>
              <a:t>42</a:t>
            </a:fld>
            <a:endParaRPr lang="en-US"/>
          </a:p>
        </p:txBody>
      </p:sp>
      <p:sp>
        <p:nvSpPr>
          <p:cNvPr id="3" name="TextBox 2">
            <a:extLst>
              <a:ext uri="{FF2B5EF4-FFF2-40B4-BE49-F238E27FC236}">
                <a16:creationId xmlns:a16="http://schemas.microsoft.com/office/drawing/2014/main" id="{95E01DC1-F2BE-2EC9-FAE1-D74DF3991A46}"/>
              </a:ext>
            </a:extLst>
          </p:cNvPr>
          <p:cNvSpPr txBox="1"/>
          <p:nvPr/>
        </p:nvSpPr>
        <p:spPr>
          <a:xfrm>
            <a:off x="1004702" y="921394"/>
            <a:ext cx="10182596" cy="523220"/>
          </a:xfrm>
          <a:prstGeom prst="rect">
            <a:avLst/>
          </a:prstGeom>
          <a:noFill/>
        </p:spPr>
        <p:txBody>
          <a:bodyPr wrap="none" rtlCol="0">
            <a:spAutoFit/>
          </a:bodyPr>
          <a:lstStyle/>
          <a:p>
            <a:r>
              <a:rPr lang="en-US" sz="2800" dirty="0">
                <a:latin typeface="Helvetica" pitchFamily="2" charset="0"/>
              </a:rPr>
              <a:t>Around the 1950s and 60s, smoking advertisements were wild:</a:t>
            </a:r>
          </a:p>
        </p:txBody>
      </p:sp>
      <p:sp>
        <p:nvSpPr>
          <p:cNvPr id="4" name="TextBox 3">
            <a:extLst>
              <a:ext uri="{FF2B5EF4-FFF2-40B4-BE49-F238E27FC236}">
                <a16:creationId xmlns:a16="http://schemas.microsoft.com/office/drawing/2014/main" id="{2682EF2D-6D0D-A5F0-765A-D45800681B05}"/>
              </a:ext>
            </a:extLst>
          </p:cNvPr>
          <p:cNvSpPr txBox="1"/>
          <p:nvPr/>
        </p:nvSpPr>
        <p:spPr>
          <a:xfrm>
            <a:off x="1665019" y="163457"/>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Smoke Gets in Your Eyes</a:t>
            </a:r>
          </a:p>
        </p:txBody>
      </p:sp>
      <p:pic>
        <p:nvPicPr>
          <p:cNvPr id="5" name="Picture 4" descr="Advertisers incorporated a wide range of trusted authority figures, including health professionals, to market products for tobacco companies, such as this 1949 ad produced for the Brown &amp; Williamson Tobacco Corporation">
            <a:extLst>
              <a:ext uri="{FF2B5EF4-FFF2-40B4-BE49-F238E27FC236}">
                <a16:creationId xmlns:a16="http://schemas.microsoft.com/office/drawing/2014/main" id="{5D07FEF2-910D-1C1B-AB93-D7BD5F87664C}"/>
              </a:ext>
            </a:extLst>
          </p:cNvPr>
          <p:cNvPicPr>
            <a:picLocks noChangeAspect="1"/>
          </p:cNvPicPr>
          <p:nvPr/>
        </p:nvPicPr>
        <p:blipFill>
          <a:blip r:embed="rId2"/>
          <a:stretch>
            <a:fillRect/>
          </a:stretch>
        </p:blipFill>
        <p:spPr>
          <a:xfrm>
            <a:off x="484756" y="1706224"/>
            <a:ext cx="5026628" cy="3445552"/>
          </a:xfrm>
          <a:prstGeom prst="rect">
            <a:avLst/>
          </a:prstGeom>
        </p:spPr>
      </p:pic>
      <p:pic>
        <p:nvPicPr>
          <p:cNvPr id="6" name="Picture 5" descr="This ad, which appeared around 1950, featured the popular actor Ronald Reagan—and included promotion for his latest film, “Hong Kong”">
            <a:extLst>
              <a:ext uri="{FF2B5EF4-FFF2-40B4-BE49-F238E27FC236}">
                <a16:creationId xmlns:a16="http://schemas.microsoft.com/office/drawing/2014/main" id="{7487D159-C6EB-6CF7-583C-DF7474461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1" y="1557568"/>
            <a:ext cx="3859110" cy="4981344"/>
          </a:xfrm>
          <a:prstGeom prst="rect">
            <a:avLst/>
          </a:prstGeom>
        </p:spPr>
      </p:pic>
      <p:pic>
        <p:nvPicPr>
          <p:cNvPr id="7" name="Picture 6">
            <a:extLst>
              <a:ext uri="{FF2B5EF4-FFF2-40B4-BE49-F238E27FC236}">
                <a16:creationId xmlns:a16="http://schemas.microsoft.com/office/drawing/2014/main" id="{D52EDC9A-76E1-59A1-66EF-DCD321B783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4932" y="1473678"/>
            <a:ext cx="3972366" cy="5149123"/>
          </a:xfrm>
          <a:prstGeom prst="rect">
            <a:avLst/>
          </a:prstGeom>
        </p:spPr>
      </p:pic>
    </p:spTree>
    <p:extLst>
      <p:ext uri="{BB962C8B-B14F-4D97-AF65-F5344CB8AC3E}">
        <p14:creationId xmlns:p14="http://schemas.microsoft.com/office/powerpoint/2010/main" val="25202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61E82-4527-DD96-B23D-FC213E2DB322}"/>
              </a:ext>
            </a:extLst>
          </p:cNvPr>
          <p:cNvSpPr>
            <a:spLocks noGrp="1"/>
          </p:cNvSpPr>
          <p:nvPr>
            <p:ph type="sldNum" sz="quarter" idx="12"/>
          </p:nvPr>
        </p:nvSpPr>
        <p:spPr/>
        <p:txBody>
          <a:bodyPr/>
          <a:lstStyle/>
          <a:p>
            <a:fld id="{CC5D1E41-C2CA-0245-8B37-E56DCF546357}" type="slidenum">
              <a:rPr lang="en-US" smtClean="0"/>
              <a:t>43</a:t>
            </a:fld>
            <a:endParaRPr lang="en-US"/>
          </a:p>
        </p:txBody>
      </p:sp>
      <p:sp>
        <p:nvSpPr>
          <p:cNvPr id="3" name="TextBox 2">
            <a:extLst>
              <a:ext uri="{FF2B5EF4-FFF2-40B4-BE49-F238E27FC236}">
                <a16:creationId xmlns:a16="http://schemas.microsoft.com/office/drawing/2014/main" id="{1589291C-C956-9B57-7798-F1024064A1E2}"/>
              </a:ext>
            </a:extLst>
          </p:cNvPr>
          <p:cNvSpPr txBox="1"/>
          <p:nvPr/>
        </p:nvSpPr>
        <p:spPr>
          <a:xfrm>
            <a:off x="1665019" y="163457"/>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Smoke Gets in Your Eyes</a:t>
            </a:r>
          </a:p>
        </p:txBody>
      </p:sp>
      <p:sp>
        <p:nvSpPr>
          <p:cNvPr id="12" name="TextBox 11">
            <a:extLst>
              <a:ext uri="{FF2B5EF4-FFF2-40B4-BE49-F238E27FC236}">
                <a16:creationId xmlns:a16="http://schemas.microsoft.com/office/drawing/2014/main" id="{2D669BE1-8BBD-33E5-3F37-8E6741DFA93E}"/>
              </a:ext>
            </a:extLst>
          </p:cNvPr>
          <p:cNvSpPr txBox="1"/>
          <p:nvPr/>
        </p:nvSpPr>
        <p:spPr>
          <a:xfrm>
            <a:off x="179882" y="2165783"/>
            <a:ext cx="11832236" cy="2526434"/>
          </a:xfrm>
          <a:prstGeom prst="rect">
            <a:avLst/>
          </a:prstGeom>
          <a:noFill/>
          <a:ln>
            <a:noFill/>
          </a:ln>
        </p:spPr>
        <p:txBody>
          <a:bodyPr wrap="square" lIns="144000" tIns="108000" rIns="144000" bIns="108000">
            <a:spAutoFit/>
          </a:bodyPr>
          <a:lstStyle/>
          <a:p>
            <a:pPr algn="ctr"/>
            <a:r>
              <a:rPr lang="en-US" sz="3000" i="1" dirty="0">
                <a:latin typeface="Palatino Linotype" panose="02040502050505030304" pitchFamily="18" charset="0"/>
              </a:rPr>
              <a:t>“</a:t>
            </a:r>
            <a:r>
              <a:rPr lang="en-US" sz="3000" i="1" dirty="0">
                <a:solidFill>
                  <a:srgbClr val="C51130"/>
                </a:solidFill>
                <a:latin typeface="Palatino Linotype" panose="02040502050505030304" pitchFamily="18" charset="0"/>
              </a:rPr>
              <a:t>Doubt is our product</a:t>
            </a:r>
            <a:r>
              <a:rPr lang="en-US" sz="3000" i="1" dirty="0">
                <a:latin typeface="Palatino Linotype" panose="02040502050505030304" pitchFamily="18" charset="0"/>
              </a:rPr>
              <a:t>, since it is the best means of competing with the ‘body of fact’ that exists in the general public. It is also the </a:t>
            </a:r>
            <a:r>
              <a:rPr lang="en-US" sz="3000" i="1" dirty="0">
                <a:solidFill>
                  <a:srgbClr val="C51130"/>
                </a:solidFill>
                <a:latin typeface="Palatino Linotype" panose="02040502050505030304" pitchFamily="18" charset="0"/>
              </a:rPr>
              <a:t>means of establishing controversy. </a:t>
            </a:r>
            <a:r>
              <a:rPr lang="en-US" sz="3000" i="1" dirty="0">
                <a:latin typeface="Palatino Linotype" panose="02040502050505030304" pitchFamily="18" charset="0"/>
              </a:rPr>
              <a:t>[. . . ] If we are successful in establishing a controversy [. . . ] then there is an opportunity </a:t>
            </a:r>
            <a:r>
              <a:rPr lang="en-US" sz="3000" i="1" dirty="0">
                <a:solidFill>
                  <a:srgbClr val="C51130"/>
                </a:solidFill>
                <a:latin typeface="Palatino Linotype" panose="02040502050505030304" pitchFamily="18" charset="0"/>
              </a:rPr>
              <a:t>to put across the real facts.</a:t>
            </a:r>
            <a:r>
              <a:rPr lang="en-US" sz="3000" i="1" dirty="0">
                <a:latin typeface="Palatino Linotype" panose="02040502050505030304" pitchFamily="18" charset="0"/>
              </a:rPr>
              <a:t>”</a:t>
            </a:r>
          </a:p>
          <a:p>
            <a:pPr algn="ctr"/>
            <a:r>
              <a:rPr lang="en-US" sz="3000" i="1" dirty="0">
                <a:latin typeface="Palatino Linotype" panose="02040502050505030304" pitchFamily="18" charset="0"/>
              </a:rPr>
              <a:t>— Brown &amp; Williamson Tobacco Company (1969).</a:t>
            </a:r>
          </a:p>
        </p:txBody>
      </p:sp>
    </p:spTree>
    <p:extLst>
      <p:ext uri="{BB962C8B-B14F-4D97-AF65-F5344CB8AC3E}">
        <p14:creationId xmlns:p14="http://schemas.microsoft.com/office/powerpoint/2010/main" val="287996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0CBADC-9FEA-FB41-9C0A-C3DEF77B4BBC}"/>
              </a:ext>
            </a:extLst>
          </p:cNvPr>
          <p:cNvSpPr>
            <a:spLocks noGrp="1"/>
          </p:cNvSpPr>
          <p:nvPr>
            <p:ph type="sldNum" sz="quarter" idx="12"/>
          </p:nvPr>
        </p:nvSpPr>
        <p:spPr/>
        <p:txBody>
          <a:bodyPr/>
          <a:lstStyle/>
          <a:p>
            <a:fld id="{CC5D1E41-C2CA-0245-8B37-E56DCF546357}" type="slidenum">
              <a:rPr lang="en-US" smtClean="0"/>
              <a:t>44</a:t>
            </a:fld>
            <a:endParaRPr lang="en-US"/>
          </a:p>
        </p:txBody>
      </p:sp>
      <p:sp>
        <p:nvSpPr>
          <p:cNvPr id="3" name="TextBox 2">
            <a:extLst>
              <a:ext uri="{FF2B5EF4-FFF2-40B4-BE49-F238E27FC236}">
                <a16:creationId xmlns:a16="http://schemas.microsoft.com/office/drawing/2014/main" id="{5F854B1C-13CF-1851-BB8C-C0DF0418B07A}"/>
              </a:ext>
            </a:extLst>
          </p:cNvPr>
          <p:cNvSpPr txBox="1"/>
          <p:nvPr/>
        </p:nvSpPr>
        <p:spPr>
          <a:xfrm>
            <a:off x="1665019" y="163457"/>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Smoke Gets in Your Eyes</a:t>
            </a:r>
          </a:p>
        </p:txBody>
      </p:sp>
      <p:sp>
        <p:nvSpPr>
          <p:cNvPr id="4" name="Rounded Rectangle 3">
            <a:extLst>
              <a:ext uri="{FF2B5EF4-FFF2-40B4-BE49-F238E27FC236}">
                <a16:creationId xmlns:a16="http://schemas.microsoft.com/office/drawing/2014/main" id="{BF44F2CA-ADA6-F03D-71BB-FE6E17DCB189}"/>
              </a:ext>
            </a:extLst>
          </p:cNvPr>
          <p:cNvSpPr/>
          <p:nvPr/>
        </p:nvSpPr>
        <p:spPr>
          <a:xfrm>
            <a:off x="519538" y="2597203"/>
            <a:ext cx="2126674" cy="1168090"/>
          </a:xfrm>
          <a:prstGeom prst="roundRect">
            <a:avLst/>
          </a:prstGeom>
          <a:solidFill>
            <a:srgbClr val="C511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pitchFamily="2" charset="0"/>
                <a:cs typeface="Arial" panose="020B0604020202020204" pitchFamily="34" charset="0"/>
              </a:rPr>
              <a:t>Internal research</a:t>
            </a:r>
          </a:p>
        </p:txBody>
      </p:sp>
      <p:sp>
        <p:nvSpPr>
          <p:cNvPr id="5" name="Rounded Rectangle 4">
            <a:extLst>
              <a:ext uri="{FF2B5EF4-FFF2-40B4-BE49-F238E27FC236}">
                <a16:creationId xmlns:a16="http://schemas.microsoft.com/office/drawing/2014/main" id="{8C9E974B-7F62-9A7E-4FAA-656F7506FF52}"/>
              </a:ext>
            </a:extLst>
          </p:cNvPr>
          <p:cNvSpPr/>
          <p:nvPr/>
        </p:nvSpPr>
        <p:spPr>
          <a:xfrm>
            <a:off x="3422068" y="2598883"/>
            <a:ext cx="2126674" cy="1168090"/>
          </a:xfrm>
          <a:prstGeom prst="roundRect">
            <a:avLst/>
          </a:prstGeom>
          <a:solidFill>
            <a:srgbClr val="C511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pitchFamily="2" charset="0"/>
                <a:cs typeface="Arial" panose="020B0604020202020204" pitchFamily="34" charset="0"/>
              </a:rPr>
              <a:t>Ghostwriting</a:t>
            </a:r>
          </a:p>
        </p:txBody>
      </p:sp>
      <p:sp>
        <p:nvSpPr>
          <p:cNvPr id="6" name="Rounded Rectangle 5">
            <a:extLst>
              <a:ext uri="{FF2B5EF4-FFF2-40B4-BE49-F238E27FC236}">
                <a16:creationId xmlns:a16="http://schemas.microsoft.com/office/drawing/2014/main" id="{BCB67587-B658-1200-0369-4CD941AA1FFB}"/>
              </a:ext>
            </a:extLst>
          </p:cNvPr>
          <p:cNvSpPr/>
          <p:nvPr/>
        </p:nvSpPr>
        <p:spPr>
          <a:xfrm>
            <a:off x="6324598" y="2597203"/>
            <a:ext cx="2126674" cy="1168090"/>
          </a:xfrm>
          <a:prstGeom prst="roundRect">
            <a:avLst/>
          </a:prstGeom>
          <a:solidFill>
            <a:srgbClr val="C511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pitchFamily="2" charset="0"/>
                <a:cs typeface="Arial" panose="020B0604020202020204" pitchFamily="34" charset="0"/>
              </a:rPr>
              <a:t>Recruit credentialed people</a:t>
            </a:r>
          </a:p>
        </p:txBody>
      </p:sp>
      <p:sp>
        <p:nvSpPr>
          <p:cNvPr id="7" name="Rounded Rectangle 6">
            <a:extLst>
              <a:ext uri="{FF2B5EF4-FFF2-40B4-BE49-F238E27FC236}">
                <a16:creationId xmlns:a16="http://schemas.microsoft.com/office/drawing/2014/main" id="{4250DAD9-4A7F-634D-350A-1AABAA513882}"/>
              </a:ext>
            </a:extLst>
          </p:cNvPr>
          <p:cNvSpPr/>
          <p:nvPr/>
        </p:nvSpPr>
        <p:spPr>
          <a:xfrm>
            <a:off x="9227126" y="2597203"/>
            <a:ext cx="2126674" cy="1168090"/>
          </a:xfrm>
          <a:prstGeom prst="roundRect">
            <a:avLst/>
          </a:prstGeom>
          <a:solidFill>
            <a:srgbClr val="C511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pitchFamily="2" charset="0"/>
                <a:cs typeface="Arial" panose="020B0604020202020204" pitchFamily="34" charset="0"/>
              </a:rPr>
              <a:t>Publish in top venues</a:t>
            </a:r>
          </a:p>
        </p:txBody>
      </p:sp>
      <p:cxnSp>
        <p:nvCxnSpPr>
          <p:cNvPr id="8" name="Straight Arrow Connector 7">
            <a:extLst>
              <a:ext uri="{FF2B5EF4-FFF2-40B4-BE49-F238E27FC236}">
                <a16:creationId xmlns:a16="http://schemas.microsoft.com/office/drawing/2014/main" id="{385CBF01-EDA9-1681-60EF-E9F77DC6E5D1}"/>
              </a:ext>
            </a:extLst>
          </p:cNvPr>
          <p:cNvCxnSpPr>
            <a:cxnSpLocks/>
            <a:stCxn id="4" idx="3"/>
            <a:endCxn id="5" idx="1"/>
          </p:cNvCxnSpPr>
          <p:nvPr/>
        </p:nvCxnSpPr>
        <p:spPr>
          <a:xfrm>
            <a:off x="2646212" y="3181248"/>
            <a:ext cx="775856" cy="168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CFFE5BEB-78A2-4B97-C6E9-487E5BD692A9}"/>
              </a:ext>
            </a:extLst>
          </p:cNvPr>
          <p:cNvCxnSpPr>
            <a:cxnSpLocks/>
            <a:stCxn id="5" idx="3"/>
            <a:endCxn id="6" idx="1"/>
          </p:cNvCxnSpPr>
          <p:nvPr/>
        </p:nvCxnSpPr>
        <p:spPr>
          <a:xfrm flipV="1">
            <a:off x="5548742" y="3181248"/>
            <a:ext cx="775856" cy="168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ABC66487-5B2D-6E08-C46A-D9563D595C93}"/>
              </a:ext>
            </a:extLst>
          </p:cNvPr>
          <p:cNvCxnSpPr>
            <a:cxnSpLocks/>
            <a:stCxn id="6" idx="3"/>
            <a:endCxn id="7" idx="1"/>
          </p:cNvCxnSpPr>
          <p:nvPr/>
        </p:nvCxnSpPr>
        <p:spPr>
          <a:xfrm>
            <a:off x="8451272" y="3181248"/>
            <a:ext cx="775854"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B4DBFBE9-AC73-ECC0-4BEA-8D0635D9E832}"/>
              </a:ext>
            </a:extLst>
          </p:cNvPr>
          <p:cNvSpPr txBox="1"/>
          <p:nvPr/>
        </p:nvSpPr>
        <p:spPr>
          <a:xfrm>
            <a:off x="519538" y="1266789"/>
            <a:ext cx="9864777"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Helvetica" pitchFamily="2" charset="0"/>
              </a:rPr>
              <a:t>Similar patterns in other industries: lead, asbestos, pharmaceuticals, fertilizers, medical treatments.</a:t>
            </a:r>
          </a:p>
        </p:txBody>
      </p:sp>
      <p:sp>
        <p:nvSpPr>
          <p:cNvPr id="12" name="TextBox 11">
            <a:extLst>
              <a:ext uri="{FF2B5EF4-FFF2-40B4-BE49-F238E27FC236}">
                <a16:creationId xmlns:a16="http://schemas.microsoft.com/office/drawing/2014/main" id="{1C8DE266-644D-B52A-7F85-1B455BD13232}"/>
              </a:ext>
            </a:extLst>
          </p:cNvPr>
          <p:cNvSpPr txBox="1"/>
          <p:nvPr/>
        </p:nvSpPr>
        <p:spPr>
          <a:xfrm>
            <a:off x="662540" y="4018489"/>
            <a:ext cx="9864441" cy="221599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3200" dirty="0">
                <a:latin typeface="Helvetica" pitchFamily="2" charset="0"/>
              </a:rPr>
              <a:t>Historically, very expensive;</a:t>
            </a:r>
          </a:p>
          <a:p>
            <a:pPr marL="285750" indent="-285750">
              <a:spcAft>
                <a:spcPts val="600"/>
              </a:spcAft>
              <a:buFont typeface="Arial" panose="020B0604020202020204" pitchFamily="34" charset="0"/>
              <a:buChar char="•"/>
            </a:pPr>
            <a:r>
              <a:rPr lang="en-US" sz="3200" dirty="0">
                <a:latin typeface="Helvetica" pitchFamily="2" charset="0"/>
              </a:rPr>
              <a:t>Required concealment of adversary, otherwise loses legitimacy;</a:t>
            </a:r>
          </a:p>
          <a:p>
            <a:pPr marL="285750" indent="-285750">
              <a:spcAft>
                <a:spcPts val="600"/>
              </a:spcAft>
              <a:buFont typeface="Arial" panose="020B0604020202020204" pitchFamily="34" charset="0"/>
              <a:buChar char="•"/>
            </a:pPr>
            <a:r>
              <a:rPr lang="en-US" sz="3200" dirty="0">
                <a:latin typeface="Helvetica" pitchFamily="2" charset="0"/>
              </a:rPr>
              <a:t>Not scalable to many papers.</a:t>
            </a:r>
          </a:p>
        </p:txBody>
      </p:sp>
    </p:spTree>
    <p:extLst>
      <p:ext uri="{BB962C8B-B14F-4D97-AF65-F5344CB8AC3E}">
        <p14:creationId xmlns:p14="http://schemas.microsoft.com/office/powerpoint/2010/main" val="17201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B8BAAB-E24B-AC7C-E3EC-142033804743}"/>
              </a:ext>
            </a:extLst>
          </p:cNvPr>
          <p:cNvSpPr>
            <a:spLocks noGrp="1"/>
          </p:cNvSpPr>
          <p:nvPr>
            <p:ph type="sldNum" sz="quarter" idx="12"/>
          </p:nvPr>
        </p:nvSpPr>
        <p:spPr/>
        <p:txBody>
          <a:bodyPr/>
          <a:lstStyle/>
          <a:p>
            <a:fld id="{CC5D1E41-C2CA-0245-8B37-E56DCF546357}" type="slidenum">
              <a:rPr lang="en-US" smtClean="0"/>
              <a:t>45</a:t>
            </a:fld>
            <a:endParaRPr lang="en-US"/>
          </a:p>
        </p:txBody>
      </p:sp>
      <p:sp>
        <p:nvSpPr>
          <p:cNvPr id="5" name="TextBox 4">
            <a:extLst>
              <a:ext uri="{FF2B5EF4-FFF2-40B4-BE49-F238E27FC236}">
                <a16:creationId xmlns:a16="http://schemas.microsoft.com/office/drawing/2014/main" id="{6129A16C-D86B-A057-E91D-5F1ED41975BF}"/>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Scientific Fraud</a:t>
            </a:r>
          </a:p>
        </p:txBody>
      </p:sp>
      <p:sp>
        <p:nvSpPr>
          <p:cNvPr id="6" name="TextBox 5">
            <a:extLst>
              <a:ext uri="{FF2B5EF4-FFF2-40B4-BE49-F238E27FC236}">
                <a16:creationId xmlns:a16="http://schemas.microsoft.com/office/drawing/2014/main" id="{4C767695-741E-A387-E0D5-D467926EA8DE}"/>
              </a:ext>
            </a:extLst>
          </p:cNvPr>
          <p:cNvSpPr txBox="1"/>
          <p:nvPr/>
        </p:nvSpPr>
        <p:spPr>
          <a:xfrm>
            <a:off x="839520" y="1582340"/>
            <a:ext cx="10514280" cy="343170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latin typeface="Helvetica" pitchFamily="2" charset="0"/>
              </a:rPr>
              <a:t>Malicious </a:t>
            </a:r>
            <a:r>
              <a:rPr lang="en-US" sz="3200" i="1" dirty="0">
                <a:latin typeface="Helvetica" pitchFamily="2" charset="0"/>
              </a:rPr>
              <a:t>adversaries</a:t>
            </a:r>
            <a:r>
              <a:rPr lang="en-US" sz="3200" dirty="0">
                <a:latin typeface="Helvetica" pitchFamily="2" charset="0"/>
              </a:rPr>
              <a:t> covertly embed a favorable perspective into research publications;</a:t>
            </a:r>
          </a:p>
          <a:p>
            <a:pPr marL="285750" indent="-285750">
              <a:spcAft>
                <a:spcPts val="600"/>
              </a:spcAft>
              <a:buFont typeface="Arial" panose="020B0604020202020204" pitchFamily="34" charset="0"/>
              <a:buChar char="•"/>
            </a:pPr>
            <a:r>
              <a:rPr lang="en-US" sz="3200" b="1" dirty="0">
                <a:latin typeface="Helvetica" pitchFamily="2" charset="0"/>
              </a:rPr>
              <a:t>Their goal: </a:t>
            </a:r>
          </a:p>
          <a:p>
            <a:pPr marL="742950" lvl="1" indent="-285750">
              <a:spcAft>
                <a:spcPts val="600"/>
              </a:spcAft>
              <a:buFont typeface="Arial" panose="020B0604020202020204" pitchFamily="34" charset="0"/>
              <a:buChar char="•"/>
            </a:pPr>
            <a:r>
              <a:rPr lang="en-US" sz="3200" dirty="0">
                <a:latin typeface="Helvetica" pitchFamily="2" charset="0"/>
              </a:rPr>
              <a:t>Establish precedent;</a:t>
            </a:r>
          </a:p>
          <a:p>
            <a:pPr marL="742950" lvl="1" indent="-285750">
              <a:spcAft>
                <a:spcPts val="600"/>
              </a:spcAft>
              <a:buFont typeface="Arial" panose="020B0604020202020204" pitchFamily="34" charset="0"/>
              <a:buChar char="•"/>
            </a:pPr>
            <a:r>
              <a:rPr lang="en-US" sz="3200" dirty="0">
                <a:latin typeface="Helvetica" pitchFamily="2" charset="0"/>
              </a:rPr>
              <a:t>Manufacture controversy;</a:t>
            </a:r>
          </a:p>
          <a:p>
            <a:pPr marL="742950" lvl="1" indent="-285750">
              <a:spcAft>
                <a:spcPts val="600"/>
              </a:spcAft>
              <a:buFont typeface="Arial" panose="020B0604020202020204" pitchFamily="34" charset="0"/>
              <a:buChar char="•"/>
            </a:pPr>
            <a:r>
              <a:rPr lang="en-US" sz="3200" dirty="0">
                <a:latin typeface="Helvetica" pitchFamily="2" charset="0"/>
              </a:rPr>
              <a:t>Sow doubt in public discourse.</a:t>
            </a:r>
          </a:p>
        </p:txBody>
      </p:sp>
    </p:spTree>
    <p:extLst>
      <p:ext uri="{BB962C8B-B14F-4D97-AF65-F5344CB8AC3E}">
        <p14:creationId xmlns:p14="http://schemas.microsoft.com/office/powerpoint/2010/main" val="2866830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8AB7B4-D585-B3CD-28A1-D39B71C0DD4E}"/>
              </a:ext>
            </a:extLst>
          </p:cNvPr>
          <p:cNvSpPr>
            <a:spLocks noGrp="1"/>
          </p:cNvSpPr>
          <p:nvPr>
            <p:ph type="sldNum" sz="quarter" idx="12"/>
          </p:nvPr>
        </p:nvSpPr>
        <p:spPr/>
        <p:txBody>
          <a:bodyPr/>
          <a:lstStyle/>
          <a:p>
            <a:fld id="{CC5D1E41-C2CA-0245-8B37-E56DCF546357}" type="slidenum">
              <a:rPr lang="en-US" smtClean="0"/>
              <a:t>46</a:t>
            </a:fld>
            <a:endParaRPr lang="en-US"/>
          </a:p>
        </p:txBody>
      </p:sp>
      <p:sp>
        <p:nvSpPr>
          <p:cNvPr id="6" name="TextBox 5">
            <a:extLst>
              <a:ext uri="{FF2B5EF4-FFF2-40B4-BE49-F238E27FC236}">
                <a16:creationId xmlns:a16="http://schemas.microsoft.com/office/drawing/2014/main" id="{1CCA5666-356F-B359-8D5A-34D1D3C67918}"/>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Scientific Fraud</a:t>
            </a:r>
          </a:p>
        </p:txBody>
      </p:sp>
      <p:sp>
        <p:nvSpPr>
          <p:cNvPr id="7" name="TextBox 6">
            <a:extLst>
              <a:ext uri="{FF2B5EF4-FFF2-40B4-BE49-F238E27FC236}">
                <a16:creationId xmlns:a16="http://schemas.microsoft.com/office/drawing/2014/main" id="{938B3270-60DA-6EA8-4EB5-ECF332944D80}"/>
              </a:ext>
            </a:extLst>
          </p:cNvPr>
          <p:cNvSpPr txBox="1"/>
          <p:nvPr/>
        </p:nvSpPr>
        <p:spPr>
          <a:xfrm>
            <a:off x="419100" y="2534388"/>
            <a:ext cx="11353800" cy="1454762"/>
          </a:xfrm>
          <a:prstGeom prst="roundRect">
            <a:avLst>
              <a:gd name="adj" fmla="val 9389"/>
            </a:avLst>
          </a:prstGeom>
          <a:noFill/>
          <a:ln w="76200">
            <a:solidFill>
              <a:srgbClr val="C51130"/>
            </a:solidFill>
          </a:ln>
        </p:spPr>
        <p:txBody>
          <a:bodyPr wrap="square" lIns="108000" tIns="108000" rIns="108000" bIns="108000" rtlCol="0">
            <a:spAutoFit/>
          </a:bodyPr>
          <a:lstStyle/>
          <a:p>
            <a:pPr algn="ctr"/>
            <a:r>
              <a:rPr lang="en-US" sz="3800" i="1" dirty="0">
                <a:latin typeface="Helvetica" pitchFamily="2" charset="0"/>
              </a:rPr>
              <a:t>Can a remote adversary weaponize the honest use of AI in science to compromise scientific integrity?</a:t>
            </a:r>
          </a:p>
        </p:txBody>
      </p:sp>
      <p:sp>
        <p:nvSpPr>
          <p:cNvPr id="10" name="TextBox 9">
            <a:extLst>
              <a:ext uri="{FF2B5EF4-FFF2-40B4-BE49-F238E27FC236}">
                <a16:creationId xmlns:a16="http://schemas.microsoft.com/office/drawing/2014/main" id="{D3795450-CF2B-2547-ECED-F669B3ABE3B1}"/>
              </a:ext>
            </a:extLst>
          </p:cNvPr>
          <p:cNvSpPr txBox="1"/>
          <p:nvPr/>
        </p:nvSpPr>
        <p:spPr>
          <a:xfrm>
            <a:off x="748145" y="1644667"/>
            <a:ext cx="1069571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Helvetica" pitchFamily="2" charset="0"/>
              </a:rPr>
              <a:t>AI agents allow honest scientists to scale scientific work;</a:t>
            </a:r>
          </a:p>
        </p:txBody>
      </p:sp>
      <p:sp>
        <p:nvSpPr>
          <p:cNvPr id="11" name="TextBox 10">
            <a:extLst>
              <a:ext uri="{FF2B5EF4-FFF2-40B4-BE49-F238E27FC236}">
                <a16:creationId xmlns:a16="http://schemas.microsoft.com/office/drawing/2014/main" id="{FCEBEC4D-2886-B95D-617D-124A851E6D1E}"/>
              </a:ext>
            </a:extLst>
          </p:cNvPr>
          <p:cNvSpPr txBox="1"/>
          <p:nvPr/>
        </p:nvSpPr>
        <p:spPr>
          <a:xfrm>
            <a:off x="730250" y="4305392"/>
            <a:ext cx="107315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Helvetica" pitchFamily="2" charset="0"/>
              </a:rPr>
              <a:t>Three conditions say yes:</a:t>
            </a:r>
          </a:p>
          <a:p>
            <a:pPr marL="971550" lvl="1" indent="-514350">
              <a:buFont typeface="+mj-lt"/>
              <a:buAutoNum type="arabicPeriod"/>
            </a:pPr>
            <a:r>
              <a:rPr lang="en-US" sz="2800" b="1" dirty="0">
                <a:latin typeface="Helvetica" pitchFamily="2" charset="0"/>
              </a:rPr>
              <a:t>Open data ecosystem </a:t>
            </a:r>
            <a:r>
              <a:rPr lang="en-US" sz="2800" dirty="0">
                <a:latin typeface="Helvetica" pitchFamily="2" charset="0"/>
              </a:rPr>
              <a:t>as facilitated by GitHub or OSF;</a:t>
            </a:r>
          </a:p>
          <a:p>
            <a:pPr marL="971550" lvl="1" indent="-514350">
              <a:buFont typeface="+mj-lt"/>
              <a:buAutoNum type="arabicPeriod"/>
            </a:pPr>
            <a:r>
              <a:rPr lang="en-US" sz="2800" b="1" dirty="0">
                <a:latin typeface="Helvetica" pitchFamily="2" charset="0"/>
              </a:rPr>
              <a:t>Autonomous agents </a:t>
            </a:r>
            <a:r>
              <a:rPr lang="en-US" sz="2800" dirty="0">
                <a:latin typeface="Helvetica" pitchFamily="2" charset="0"/>
              </a:rPr>
              <a:t>with retrieval capabilities;</a:t>
            </a:r>
          </a:p>
          <a:p>
            <a:pPr marL="971550" lvl="1" indent="-514350">
              <a:buFont typeface="+mj-lt"/>
              <a:buAutoNum type="arabicPeriod"/>
            </a:pPr>
            <a:r>
              <a:rPr lang="en-US" sz="2800" b="1" dirty="0">
                <a:latin typeface="Helvetica" pitchFamily="2" charset="0"/>
              </a:rPr>
              <a:t>Honest scientists </a:t>
            </a:r>
            <a:r>
              <a:rPr lang="en-US" sz="2800" dirty="0">
                <a:latin typeface="Helvetica" pitchFamily="2" charset="0"/>
              </a:rPr>
              <a:t>who deploy AI systems in good faith</a:t>
            </a:r>
          </a:p>
        </p:txBody>
      </p:sp>
    </p:spTree>
    <p:extLst>
      <p:ext uri="{BB962C8B-B14F-4D97-AF65-F5344CB8AC3E}">
        <p14:creationId xmlns:p14="http://schemas.microsoft.com/office/powerpoint/2010/main" val="205741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D027F0-2DC0-B642-19E1-F31D3626428B}"/>
              </a:ext>
            </a:extLst>
          </p:cNvPr>
          <p:cNvSpPr>
            <a:spLocks noGrp="1"/>
          </p:cNvSpPr>
          <p:nvPr>
            <p:ph type="sldNum" sz="quarter" idx="12"/>
          </p:nvPr>
        </p:nvSpPr>
        <p:spPr/>
        <p:txBody>
          <a:bodyPr/>
          <a:lstStyle/>
          <a:p>
            <a:fld id="{CC5D1E41-C2CA-0245-8B37-E56DCF546357}" type="slidenum">
              <a:rPr lang="en-US" smtClean="0"/>
              <a:t>47</a:t>
            </a:fld>
            <a:endParaRPr lang="en-US"/>
          </a:p>
        </p:txBody>
      </p:sp>
      <p:sp>
        <p:nvSpPr>
          <p:cNvPr id="5" name="TextBox 4">
            <a:extLst>
              <a:ext uri="{FF2B5EF4-FFF2-40B4-BE49-F238E27FC236}">
                <a16:creationId xmlns:a16="http://schemas.microsoft.com/office/drawing/2014/main" id="{785566FF-3405-5791-54F3-4009061E71A4}"/>
              </a:ext>
            </a:extLst>
          </p:cNvPr>
          <p:cNvSpPr txBox="1"/>
          <p:nvPr/>
        </p:nvSpPr>
        <p:spPr>
          <a:xfrm>
            <a:off x="497041" y="278236"/>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Indirect Data Poisoning</a:t>
            </a:r>
          </a:p>
        </p:txBody>
      </p:sp>
      <p:sp>
        <p:nvSpPr>
          <p:cNvPr id="7" name="TextBox 6">
            <a:extLst>
              <a:ext uri="{FF2B5EF4-FFF2-40B4-BE49-F238E27FC236}">
                <a16:creationId xmlns:a16="http://schemas.microsoft.com/office/drawing/2014/main" id="{20D3EFDD-4163-E719-1DBD-B1D8D4AFAD97}"/>
              </a:ext>
            </a:extLst>
          </p:cNvPr>
          <p:cNvSpPr txBox="1"/>
          <p:nvPr/>
        </p:nvSpPr>
        <p:spPr>
          <a:xfrm>
            <a:off x="4303828" y="5043659"/>
            <a:ext cx="2249334"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Research question</a:t>
            </a:r>
          </a:p>
        </p:txBody>
      </p:sp>
      <p:sp>
        <p:nvSpPr>
          <p:cNvPr id="8" name="Rounded Rectangle 7">
            <a:extLst>
              <a:ext uri="{FF2B5EF4-FFF2-40B4-BE49-F238E27FC236}">
                <a16:creationId xmlns:a16="http://schemas.microsoft.com/office/drawing/2014/main" id="{984FEB65-B69E-3C22-1044-464E604663AF}"/>
              </a:ext>
            </a:extLst>
          </p:cNvPr>
          <p:cNvSpPr/>
          <p:nvPr/>
        </p:nvSpPr>
        <p:spPr>
          <a:xfrm>
            <a:off x="2257359" y="5049376"/>
            <a:ext cx="2069275" cy="1150097"/>
          </a:xfrm>
          <a:prstGeom prst="roundRect">
            <a:avLst/>
          </a:prstGeom>
          <a:solidFill>
            <a:schemeClr val="accent6">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Honest Scientist</a:t>
            </a:r>
          </a:p>
        </p:txBody>
      </p:sp>
      <p:sp>
        <p:nvSpPr>
          <p:cNvPr id="9" name="Rounded Rectangle 8">
            <a:extLst>
              <a:ext uri="{FF2B5EF4-FFF2-40B4-BE49-F238E27FC236}">
                <a16:creationId xmlns:a16="http://schemas.microsoft.com/office/drawing/2014/main" id="{902E32A6-B453-6760-E132-291D43AB3D03}"/>
              </a:ext>
            </a:extLst>
          </p:cNvPr>
          <p:cNvSpPr/>
          <p:nvPr/>
        </p:nvSpPr>
        <p:spPr>
          <a:xfrm>
            <a:off x="6739365" y="5049371"/>
            <a:ext cx="3742470" cy="1150102"/>
          </a:xfrm>
          <a:prstGeom prst="roundRect">
            <a:avLst/>
          </a:prstGeom>
          <a:solidFill>
            <a:schemeClr val="tx2">
              <a:lumMod val="10000"/>
              <a:lumOff val="9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AI research agent</a:t>
            </a:r>
          </a:p>
          <a:p>
            <a:pPr algn="ctr"/>
            <a:r>
              <a:rPr lang="en-US" dirty="0">
                <a:solidFill>
                  <a:schemeClr val="tx1"/>
                </a:solidFill>
                <a:latin typeface="Arial" panose="020B0604020202020204" pitchFamily="34" charset="0"/>
                <a:cs typeface="Arial" panose="020B0604020202020204" pitchFamily="34" charset="0"/>
              </a:rPr>
              <a:t>End-to-end pipeline </a:t>
            </a:r>
          </a:p>
        </p:txBody>
      </p:sp>
      <p:cxnSp>
        <p:nvCxnSpPr>
          <p:cNvPr id="10" name="Straight Arrow Connector 9">
            <a:extLst>
              <a:ext uri="{FF2B5EF4-FFF2-40B4-BE49-F238E27FC236}">
                <a16:creationId xmlns:a16="http://schemas.microsoft.com/office/drawing/2014/main" id="{6777F9C3-596D-D84C-5DBE-7C4C995690A8}"/>
              </a:ext>
            </a:extLst>
          </p:cNvPr>
          <p:cNvCxnSpPr>
            <a:cxnSpLocks/>
          </p:cNvCxnSpPr>
          <p:nvPr/>
        </p:nvCxnSpPr>
        <p:spPr>
          <a:xfrm>
            <a:off x="4326634" y="5420434"/>
            <a:ext cx="2412731" cy="0"/>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685E19B-F93D-033B-E4A4-164E14A0AB7A}"/>
              </a:ext>
            </a:extLst>
          </p:cNvPr>
          <p:cNvCxnSpPr>
            <a:cxnSpLocks/>
          </p:cNvCxnSpPr>
          <p:nvPr/>
        </p:nvCxnSpPr>
        <p:spPr>
          <a:xfrm flipH="1">
            <a:off x="4326634" y="5936795"/>
            <a:ext cx="2412731"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F4B8938-BCC3-9590-1FED-398A22EEBDB0}"/>
              </a:ext>
            </a:extLst>
          </p:cNvPr>
          <p:cNvCxnSpPr>
            <a:cxnSpLocks/>
          </p:cNvCxnSpPr>
          <p:nvPr/>
        </p:nvCxnSpPr>
        <p:spPr>
          <a:xfrm>
            <a:off x="1410656" y="4545917"/>
            <a:ext cx="9434945" cy="0"/>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8ADA665B-BCA3-0524-7FE7-88CCEF2223A0}"/>
              </a:ext>
            </a:extLst>
          </p:cNvPr>
          <p:cNvSpPr/>
          <p:nvPr/>
        </p:nvSpPr>
        <p:spPr>
          <a:xfrm>
            <a:off x="1594250" y="1204555"/>
            <a:ext cx="3676474" cy="2992910"/>
          </a:xfrm>
          <a:prstGeom prst="roundRect">
            <a:avLst>
              <a:gd name="adj" fmla="val 8206"/>
            </a:avLst>
          </a:prstGeom>
          <a:solidFill>
            <a:srgbClr val="FF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Malicious Adversary</a:t>
            </a:r>
          </a:p>
        </p:txBody>
      </p:sp>
      <p:sp>
        <p:nvSpPr>
          <p:cNvPr id="14" name="Rounded Rectangle 13">
            <a:extLst>
              <a:ext uri="{FF2B5EF4-FFF2-40B4-BE49-F238E27FC236}">
                <a16:creationId xmlns:a16="http://schemas.microsoft.com/office/drawing/2014/main" id="{710B90C1-0B87-A128-319E-0F91B4AE3210}"/>
              </a:ext>
            </a:extLst>
          </p:cNvPr>
          <p:cNvSpPr/>
          <p:nvPr/>
        </p:nvSpPr>
        <p:spPr>
          <a:xfrm>
            <a:off x="1791127" y="3265783"/>
            <a:ext cx="1588637" cy="700599"/>
          </a:xfrm>
          <a:prstGeom prst="round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51C1F"/>
                </a:solidFill>
                <a:latin typeface="Arial" panose="020B0604020202020204" pitchFamily="34" charset="0"/>
                <a:cs typeface="Arial" panose="020B0604020202020204" pitchFamily="34" charset="0"/>
              </a:rPr>
              <a:t>Insert new data items</a:t>
            </a:r>
          </a:p>
        </p:txBody>
      </p:sp>
      <p:sp>
        <p:nvSpPr>
          <p:cNvPr id="15" name="Rounded Rectangle 14">
            <a:extLst>
              <a:ext uri="{FF2B5EF4-FFF2-40B4-BE49-F238E27FC236}">
                <a16:creationId xmlns:a16="http://schemas.microsoft.com/office/drawing/2014/main" id="{7AA71CF6-FBE2-4714-8F61-134EA17498E8}"/>
              </a:ext>
            </a:extLst>
          </p:cNvPr>
          <p:cNvSpPr/>
          <p:nvPr/>
        </p:nvSpPr>
        <p:spPr>
          <a:xfrm>
            <a:off x="3461181" y="2481265"/>
            <a:ext cx="1588638" cy="710256"/>
          </a:xfrm>
          <a:prstGeom prst="round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51C1F"/>
                </a:solidFill>
                <a:latin typeface="Arial" panose="020B0604020202020204" pitchFamily="34" charset="0"/>
                <a:cs typeface="Arial" panose="020B0604020202020204" pitchFamily="34" charset="0"/>
              </a:rPr>
              <a:t>Impute existing data</a:t>
            </a:r>
          </a:p>
        </p:txBody>
      </p:sp>
      <p:sp>
        <p:nvSpPr>
          <p:cNvPr id="16" name="Rounded Rectangle 15">
            <a:extLst>
              <a:ext uri="{FF2B5EF4-FFF2-40B4-BE49-F238E27FC236}">
                <a16:creationId xmlns:a16="http://schemas.microsoft.com/office/drawing/2014/main" id="{92E2DB24-E8C8-3A8A-8E79-C3784ED638AA}"/>
              </a:ext>
            </a:extLst>
          </p:cNvPr>
          <p:cNvSpPr/>
          <p:nvPr/>
        </p:nvSpPr>
        <p:spPr>
          <a:xfrm>
            <a:off x="1791127" y="2484193"/>
            <a:ext cx="1576880" cy="706211"/>
          </a:xfrm>
          <a:prstGeom prst="round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51C1F"/>
                </a:solidFill>
                <a:latin typeface="Arial" panose="020B0604020202020204" pitchFamily="34" charset="0"/>
                <a:cs typeface="Arial" panose="020B0604020202020204" pitchFamily="34" charset="0"/>
              </a:rPr>
              <a:t>Create new dataset</a:t>
            </a:r>
          </a:p>
        </p:txBody>
      </p:sp>
      <p:sp>
        <p:nvSpPr>
          <p:cNvPr id="17" name="Rounded Rectangle 16">
            <a:extLst>
              <a:ext uri="{FF2B5EF4-FFF2-40B4-BE49-F238E27FC236}">
                <a16:creationId xmlns:a16="http://schemas.microsoft.com/office/drawing/2014/main" id="{E969AF69-F613-36BE-A8DD-BB50E76354D9}"/>
              </a:ext>
            </a:extLst>
          </p:cNvPr>
          <p:cNvSpPr/>
          <p:nvPr/>
        </p:nvSpPr>
        <p:spPr>
          <a:xfrm>
            <a:off x="3461181" y="3265783"/>
            <a:ext cx="1588638" cy="710256"/>
          </a:xfrm>
          <a:prstGeom prst="round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551C1F"/>
                </a:solidFill>
                <a:latin typeface="Arial" panose="020B0604020202020204" pitchFamily="34" charset="0"/>
                <a:cs typeface="Arial" panose="020B0604020202020204" pitchFamily="34" charset="0"/>
              </a:rPr>
              <a:t>Misleading metadata</a:t>
            </a:r>
          </a:p>
        </p:txBody>
      </p:sp>
      <p:sp>
        <p:nvSpPr>
          <p:cNvPr id="18" name="Rounded Rectangle 17">
            <a:extLst>
              <a:ext uri="{FF2B5EF4-FFF2-40B4-BE49-F238E27FC236}">
                <a16:creationId xmlns:a16="http://schemas.microsoft.com/office/drawing/2014/main" id="{A53B1A94-E005-E628-F754-3940F1BC0794}"/>
              </a:ext>
            </a:extLst>
          </p:cNvPr>
          <p:cNvSpPr/>
          <p:nvPr/>
        </p:nvSpPr>
        <p:spPr>
          <a:xfrm>
            <a:off x="6671239" y="1204554"/>
            <a:ext cx="3878722" cy="2992910"/>
          </a:xfrm>
          <a:prstGeom prst="roundRect">
            <a:avLst>
              <a:gd name="adj" fmla="val 7958"/>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Open data ecosystem</a:t>
            </a:r>
          </a:p>
        </p:txBody>
      </p: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65E3F0D0-CD1D-1592-FC2F-6489BB36AB70}"/>
                  </a:ext>
                </a:extLst>
              </p:cNvPr>
              <p:cNvSpPr/>
              <p:nvPr/>
            </p:nvSpPr>
            <p:spPr>
              <a:xfrm>
                <a:off x="6940544" y="1884327"/>
                <a:ext cx="3340110" cy="775554"/>
              </a:xfrm>
              <a:prstGeom prst="roundRect">
                <a:avLst/>
              </a:prstGeom>
              <a:solidFill>
                <a:schemeClr val="tx2">
                  <a:lumMod val="10000"/>
                  <a:lumOff val="90000"/>
                </a:schemeClr>
              </a:solidFill>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Existing datasets</a:t>
                </a:r>
              </a:p>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oMath>
                  </m:oMathPara>
                </a14:m>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9" name="Rounded Rectangle 18">
                <a:extLst>
                  <a:ext uri="{FF2B5EF4-FFF2-40B4-BE49-F238E27FC236}">
                    <a16:creationId xmlns:a16="http://schemas.microsoft.com/office/drawing/2014/main" id="{65E3F0D0-CD1D-1592-FC2F-6489BB36AB70}"/>
                  </a:ext>
                </a:extLst>
              </p:cNvPr>
              <p:cNvSpPr>
                <a:spLocks noRot="1" noChangeAspect="1" noMove="1" noResize="1" noEditPoints="1" noAdjustHandles="1" noChangeArrowheads="1" noChangeShapeType="1" noTextEdit="1"/>
              </p:cNvSpPr>
              <p:nvPr/>
            </p:nvSpPr>
            <p:spPr>
              <a:xfrm>
                <a:off x="6940544" y="1884327"/>
                <a:ext cx="3340110" cy="775554"/>
              </a:xfrm>
              <a:prstGeom prst="roundRect">
                <a:avLst/>
              </a:prstGeom>
              <a:blipFill>
                <a:blip r:embed="rId2"/>
                <a:stretch>
                  <a:fillRect/>
                </a:stretch>
              </a:blipFill>
              <a:ln w="12700">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12E2F182-0530-3028-59DF-DA9CF752AA12}"/>
                  </a:ext>
                </a:extLst>
              </p:cNvPr>
              <p:cNvSpPr/>
              <p:nvPr/>
            </p:nvSpPr>
            <p:spPr>
              <a:xfrm>
                <a:off x="6940544" y="2890963"/>
                <a:ext cx="3340110" cy="1075420"/>
              </a:xfrm>
              <a:prstGeom prst="roundRect">
                <a:avLst/>
              </a:prstGeom>
              <a:solidFill>
                <a:srgbClr val="FF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Poisoned dataset </a:t>
                </a:r>
                <a14:m>
                  <m:oMath xmlns:m="http://schemas.openxmlformats.org/officeDocument/2006/math">
                    <m:sSubSup>
                      <m:sSubSupPr>
                        <m:ctrlPr>
                          <a:rPr lang="en-US" sz="200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𝐷</m:t>
                        </m:r>
                      </m:e>
                      <m:sub>
                        <m:r>
                          <a:rPr lang="en-US" sz="2000" b="0" i="1" smtClean="0">
                            <a:solidFill>
                              <a:schemeClr val="tx1"/>
                            </a:solidFill>
                            <a:latin typeface="Cambria Math" panose="02040503050406030204" pitchFamily="18" charset="0"/>
                          </a:rPr>
                          <m:t>1</m:t>
                        </m:r>
                      </m:sub>
                      <m:sup>
                        <m:r>
                          <a:rPr lang="en-US" sz="2000" b="0" i="1" smtClean="0">
                            <a:solidFill>
                              <a:schemeClr val="tx1"/>
                            </a:solidFill>
                            <a:latin typeface="Cambria Math" panose="02040503050406030204" pitchFamily="18" charset="0"/>
                          </a:rPr>
                          <m:t>′</m:t>
                        </m:r>
                      </m:sup>
                    </m:sSubSup>
                  </m:oMath>
                </a14:m>
                <a:endParaRPr lang="en-US" sz="2000"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Supports/rejects hypothesis </a:t>
                </a:r>
                <a:r>
                  <a:rPr lang="en-US" i="1" dirty="0">
                    <a:solidFill>
                      <a:schemeClr val="tx1"/>
                    </a:solidFill>
                    <a:latin typeface="Times New Roman" panose="02020603050405020304" pitchFamily="18" charset="0"/>
                    <a:cs typeface="Times New Roman" panose="02020603050405020304" pitchFamily="18" charset="0"/>
                  </a:rPr>
                  <a:t>H</a:t>
                </a:r>
              </a:p>
            </p:txBody>
          </p:sp>
        </mc:Choice>
        <mc:Fallback xmlns="">
          <p:sp>
            <p:nvSpPr>
              <p:cNvPr id="20" name="Rounded Rectangle 19">
                <a:extLst>
                  <a:ext uri="{FF2B5EF4-FFF2-40B4-BE49-F238E27FC236}">
                    <a16:creationId xmlns:a16="http://schemas.microsoft.com/office/drawing/2014/main" id="{12E2F182-0530-3028-59DF-DA9CF752AA12}"/>
                  </a:ext>
                </a:extLst>
              </p:cNvPr>
              <p:cNvSpPr>
                <a:spLocks noRot="1" noChangeAspect="1" noMove="1" noResize="1" noEditPoints="1" noAdjustHandles="1" noChangeArrowheads="1" noChangeShapeType="1" noTextEdit="1"/>
              </p:cNvSpPr>
              <p:nvPr/>
            </p:nvSpPr>
            <p:spPr>
              <a:xfrm>
                <a:off x="6940544" y="2890963"/>
                <a:ext cx="3340110" cy="1075420"/>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80AD8F8B-0E67-DE37-DB76-5419B4BF49F3}"/>
              </a:ext>
            </a:extLst>
          </p:cNvPr>
          <p:cNvCxnSpPr>
            <a:cxnSpLocks/>
          </p:cNvCxnSpPr>
          <p:nvPr/>
        </p:nvCxnSpPr>
        <p:spPr>
          <a:xfrm>
            <a:off x="9010867" y="3966383"/>
            <a:ext cx="1" cy="1082988"/>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1615762-5A98-5F5D-96D2-50C66A182B02}"/>
              </a:ext>
            </a:extLst>
          </p:cNvPr>
          <p:cNvCxnSpPr>
            <a:cxnSpLocks/>
            <a:stCxn id="19" idx="1"/>
          </p:cNvCxnSpPr>
          <p:nvPr/>
        </p:nvCxnSpPr>
        <p:spPr>
          <a:xfrm flipH="1">
            <a:off x="5270724" y="2272104"/>
            <a:ext cx="1669820" cy="0"/>
          </a:xfrm>
          <a:prstGeom prst="straightConnector1">
            <a:avLst/>
          </a:prstGeom>
          <a:ln w="38100">
            <a:solidFill>
              <a:srgbClr val="5089BF"/>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C6B9F32-1FC5-7B01-34B0-FE8F262FE3E0}"/>
              </a:ext>
            </a:extLst>
          </p:cNvPr>
          <p:cNvCxnSpPr>
            <a:cxnSpLocks/>
            <a:endCxn id="20" idx="1"/>
          </p:cNvCxnSpPr>
          <p:nvPr/>
        </p:nvCxnSpPr>
        <p:spPr>
          <a:xfrm>
            <a:off x="5270724" y="3428673"/>
            <a:ext cx="1669820"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C6369564-DC4E-2EEE-C7F3-28DEC3FD07B4}"/>
              </a:ext>
            </a:extLst>
          </p:cNvPr>
          <p:cNvSpPr txBox="1"/>
          <p:nvPr/>
        </p:nvSpPr>
        <p:spPr>
          <a:xfrm>
            <a:off x="1316457" y="4578997"/>
            <a:ext cx="18646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Trust boundary</a:t>
            </a:r>
          </a:p>
        </p:txBody>
      </p:sp>
      <p:sp>
        <p:nvSpPr>
          <p:cNvPr id="25" name="TextBox 24">
            <a:extLst>
              <a:ext uri="{FF2B5EF4-FFF2-40B4-BE49-F238E27FC236}">
                <a16:creationId xmlns:a16="http://schemas.microsoft.com/office/drawing/2014/main" id="{C921DB55-0EEB-6094-5E28-308D8DD4A1CE}"/>
              </a:ext>
            </a:extLst>
          </p:cNvPr>
          <p:cNvSpPr txBox="1"/>
          <p:nvPr/>
        </p:nvSpPr>
        <p:spPr>
          <a:xfrm>
            <a:off x="5249055" y="1902772"/>
            <a:ext cx="1287532" cy="369332"/>
          </a:xfrm>
          <a:prstGeom prst="rect">
            <a:avLst/>
          </a:prstGeom>
          <a:noFill/>
        </p:spPr>
        <p:txBody>
          <a:bodyPr wrap="square" rtlCol="0">
            <a:spAutoFit/>
          </a:bodyPr>
          <a:lstStyle/>
          <a:p>
            <a:r>
              <a:rPr lang="en-US" b="1" dirty="0">
                <a:solidFill>
                  <a:schemeClr val="accent1">
                    <a:lumMod val="50000"/>
                  </a:schemeClr>
                </a:solidFill>
                <a:latin typeface="Arial" panose="020B0604020202020204" pitchFamily="34" charset="0"/>
                <a:cs typeface="Arial" panose="020B0604020202020204" pitchFamily="34" charset="0"/>
              </a:rPr>
              <a:t>Download</a:t>
            </a:r>
          </a:p>
        </p:txBody>
      </p:sp>
      <p:sp>
        <p:nvSpPr>
          <p:cNvPr id="26" name="TextBox 25">
            <a:extLst>
              <a:ext uri="{FF2B5EF4-FFF2-40B4-BE49-F238E27FC236}">
                <a16:creationId xmlns:a16="http://schemas.microsoft.com/office/drawing/2014/main" id="{3F8B291E-8455-5441-6775-37283EB54D54}"/>
              </a:ext>
            </a:extLst>
          </p:cNvPr>
          <p:cNvSpPr txBox="1"/>
          <p:nvPr/>
        </p:nvSpPr>
        <p:spPr>
          <a:xfrm>
            <a:off x="5246696" y="3075067"/>
            <a:ext cx="966931"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Upload</a:t>
            </a:r>
          </a:p>
        </p:txBody>
      </p:sp>
      <p:sp>
        <p:nvSpPr>
          <p:cNvPr id="27" name="TextBox 26">
            <a:extLst>
              <a:ext uri="{FF2B5EF4-FFF2-40B4-BE49-F238E27FC236}">
                <a16:creationId xmlns:a16="http://schemas.microsoft.com/office/drawing/2014/main" id="{011CB903-E650-B0C0-878D-B7CE58B973CA}"/>
              </a:ext>
            </a:extLst>
          </p:cNvPr>
          <p:cNvSpPr txBox="1"/>
          <p:nvPr/>
        </p:nvSpPr>
        <p:spPr>
          <a:xfrm>
            <a:off x="9012470" y="4673695"/>
            <a:ext cx="1095172"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Retrieve</a:t>
            </a:r>
          </a:p>
        </p:txBody>
      </p:sp>
      <p:sp>
        <p:nvSpPr>
          <p:cNvPr id="28" name="TextBox 27">
            <a:extLst>
              <a:ext uri="{FF2B5EF4-FFF2-40B4-BE49-F238E27FC236}">
                <a16:creationId xmlns:a16="http://schemas.microsoft.com/office/drawing/2014/main" id="{86F95FB4-0B6B-4B23-8B39-8C169413B863}"/>
              </a:ext>
            </a:extLst>
          </p:cNvPr>
          <p:cNvSpPr txBox="1"/>
          <p:nvPr/>
        </p:nvSpPr>
        <p:spPr>
          <a:xfrm>
            <a:off x="4326634" y="5547236"/>
            <a:ext cx="1441420"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Conclusion</a:t>
            </a:r>
          </a:p>
        </p:txBody>
      </p:sp>
      <p:cxnSp>
        <p:nvCxnSpPr>
          <p:cNvPr id="29" name="Straight Arrow Connector 28">
            <a:extLst>
              <a:ext uri="{FF2B5EF4-FFF2-40B4-BE49-F238E27FC236}">
                <a16:creationId xmlns:a16="http://schemas.microsoft.com/office/drawing/2014/main" id="{279D34BC-75FE-1A0E-9348-F629DBF3619A}"/>
              </a:ext>
            </a:extLst>
          </p:cNvPr>
          <p:cNvCxnSpPr>
            <a:cxnSpLocks/>
          </p:cNvCxnSpPr>
          <p:nvPr/>
        </p:nvCxnSpPr>
        <p:spPr>
          <a:xfrm flipV="1">
            <a:off x="7955865" y="4197464"/>
            <a:ext cx="0" cy="845563"/>
          </a:xfrm>
          <a:prstGeom prst="straightConnector1">
            <a:avLst/>
          </a:prstGeom>
          <a:ln w="38100">
            <a:solidFill>
              <a:srgbClr val="5089BF"/>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DBEA85DC-6A7E-B896-168E-AF2C83F9FFCB}"/>
              </a:ext>
            </a:extLst>
          </p:cNvPr>
          <p:cNvSpPr txBox="1"/>
          <p:nvPr/>
        </p:nvSpPr>
        <p:spPr>
          <a:xfrm>
            <a:off x="7955865" y="4677586"/>
            <a:ext cx="868798" cy="369332"/>
          </a:xfrm>
          <a:prstGeom prst="rect">
            <a:avLst/>
          </a:prstGeom>
          <a:noFill/>
        </p:spPr>
        <p:txBody>
          <a:bodyPr wrap="square" rtlCol="0">
            <a:spAutoFit/>
          </a:bodyPr>
          <a:lstStyle/>
          <a:p>
            <a:r>
              <a:rPr lang="en-US" b="1" dirty="0">
                <a:solidFill>
                  <a:schemeClr val="accent1">
                    <a:lumMod val="50000"/>
                  </a:schemeClr>
                </a:solidFill>
                <a:latin typeface="Arial" panose="020B0604020202020204" pitchFamily="34" charset="0"/>
                <a:cs typeface="Arial" panose="020B0604020202020204" pitchFamily="34" charset="0"/>
              </a:rPr>
              <a:t>Query</a:t>
            </a:r>
          </a:p>
        </p:txBody>
      </p:sp>
      <p:sp>
        <p:nvSpPr>
          <p:cNvPr id="35" name="TextBox 34">
            <a:extLst>
              <a:ext uri="{FF2B5EF4-FFF2-40B4-BE49-F238E27FC236}">
                <a16:creationId xmlns:a16="http://schemas.microsoft.com/office/drawing/2014/main" id="{1F4044A5-F321-501D-EEB7-D714A1D3EB5F}"/>
              </a:ext>
            </a:extLst>
          </p:cNvPr>
          <p:cNvSpPr txBox="1"/>
          <p:nvPr/>
        </p:nvSpPr>
        <p:spPr>
          <a:xfrm>
            <a:off x="1743217" y="1742110"/>
            <a:ext cx="3435928" cy="646331"/>
          </a:xfrm>
          <a:prstGeom prst="rect">
            <a:avLst/>
          </a:prstGeom>
          <a:noFill/>
        </p:spPr>
        <p:txBody>
          <a:bodyPr wrap="square">
            <a:spAutoFit/>
          </a:bodyPr>
          <a:lstStyle/>
          <a:p>
            <a:pPr algn="ctr"/>
            <a:r>
              <a:rPr lang="en-US" i="1" dirty="0">
                <a:solidFill>
                  <a:schemeClr val="tx1"/>
                </a:solidFill>
                <a:latin typeface="Arial" panose="020B0604020202020204" pitchFamily="34" charset="0"/>
                <a:cs typeface="Arial" panose="020B0604020202020204" pitchFamily="34" charset="0"/>
              </a:rPr>
              <a:t>Manipulate conclusion of testing hypothesis </a:t>
            </a:r>
            <a:r>
              <a:rPr lang="en-US" i="1" dirty="0">
                <a:solidFill>
                  <a:schemeClr val="tx1"/>
                </a:solidFill>
                <a:latin typeface="Times New Roman" panose="02020603050405020304" pitchFamily="18" charset="0"/>
                <a:cs typeface="Times New Roman" panose="02020603050405020304" pitchFamily="18" charset="0"/>
              </a:rPr>
              <a:t>H </a:t>
            </a:r>
            <a:r>
              <a:rPr lang="en-US" dirty="0">
                <a:solidFill>
                  <a:schemeClr val="tx1"/>
                </a:solidFill>
                <a:latin typeface="Arial" panose="020B0604020202020204" pitchFamily="34" charset="0"/>
                <a:cs typeface="Arial" panose="020B0604020202020204" pitchFamily="34" charset="0"/>
              </a:rPr>
              <a:t>with any of: </a:t>
            </a:r>
          </a:p>
        </p:txBody>
      </p:sp>
    </p:spTree>
    <p:extLst>
      <p:ext uri="{BB962C8B-B14F-4D97-AF65-F5344CB8AC3E}">
        <p14:creationId xmlns:p14="http://schemas.microsoft.com/office/powerpoint/2010/main" val="3545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3" grpId="0" animBg="1"/>
      <p:bldP spid="14" grpId="0" animBg="1"/>
      <p:bldP spid="15" grpId="0" animBg="1"/>
      <p:bldP spid="16" grpId="0" animBg="1"/>
      <p:bldP spid="17" grpId="0" animBg="1"/>
      <p:bldP spid="18" grpId="0" animBg="1"/>
      <p:bldP spid="19" grpId="0" animBg="1"/>
      <p:bldP spid="20" grpId="0" animBg="1"/>
      <p:bldP spid="24" grpId="0"/>
      <p:bldP spid="25" grpId="0"/>
      <p:bldP spid="26" grpId="0"/>
      <p:bldP spid="27" grpId="0"/>
      <p:bldP spid="28" grpId="0"/>
      <p:bldP spid="33"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B4EC1-124D-4A4F-F572-3CDE16EFC86C}"/>
              </a:ext>
            </a:extLst>
          </p:cNvPr>
          <p:cNvSpPr>
            <a:spLocks noGrp="1"/>
          </p:cNvSpPr>
          <p:nvPr>
            <p:ph type="sldNum" sz="quarter" idx="12"/>
          </p:nvPr>
        </p:nvSpPr>
        <p:spPr/>
        <p:txBody>
          <a:bodyPr/>
          <a:lstStyle/>
          <a:p>
            <a:fld id="{CC5D1E41-C2CA-0245-8B37-E56DCF546357}" type="slidenum">
              <a:rPr lang="en-US" smtClean="0"/>
              <a:t>48</a:t>
            </a:fld>
            <a:endParaRPr lang="en-US"/>
          </a:p>
        </p:txBody>
      </p:sp>
      <p:sp>
        <p:nvSpPr>
          <p:cNvPr id="5" name="TextBox 4">
            <a:extLst>
              <a:ext uri="{FF2B5EF4-FFF2-40B4-BE49-F238E27FC236}">
                <a16:creationId xmlns:a16="http://schemas.microsoft.com/office/drawing/2014/main" id="{439BA9A8-49D4-FF0D-8FC5-47542DEBE7DE}"/>
              </a:ext>
            </a:extLst>
          </p:cNvPr>
          <p:cNvSpPr txBox="1"/>
          <p:nvPr/>
        </p:nvSpPr>
        <p:spPr>
          <a:xfrm>
            <a:off x="497041" y="278236"/>
            <a:ext cx="11197918" cy="769441"/>
          </a:xfrm>
          <a:prstGeom prst="rect">
            <a:avLst/>
          </a:prstGeom>
          <a:noFill/>
        </p:spPr>
        <p:txBody>
          <a:bodyPr wrap="square" rtlCol="0">
            <a:spAutoFit/>
          </a:bodyPr>
          <a:lstStyle/>
          <a:p>
            <a:pPr algn="ctr">
              <a:spcAft>
                <a:spcPts val="600"/>
              </a:spcAft>
            </a:pPr>
            <a:r>
              <a:rPr lang="en-US" sz="4400" b="1" dirty="0">
                <a:solidFill>
                  <a:srgbClr val="C51130"/>
                </a:solidFill>
                <a:latin typeface="Palatino Linotype" panose="02040502050505030304" pitchFamily="18" charset="0"/>
              </a:rPr>
              <a:t>Why is this attack uniquely harmful?</a:t>
            </a:r>
          </a:p>
        </p:txBody>
      </p:sp>
      <p:sp>
        <p:nvSpPr>
          <p:cNvPr id="6" name="TextBox 5">
            <a:extLst>
              <a:ext uri="{FF2B5EF4-FFF2-40B4-BE49-F238E27FC236}">
                <a16:creationId xmlns:a16="http://schemas.microsoft.com/office/drawing/2014/main" id="{E1C42A36-D162-D9B5-726F-543FAE98FAA5}"/>
              </a:ext>
            </a:extLst>
          </p:cNvPr>
          <p:cNvSpPr txBox="1"/>
          <p:nvPr/>
        </p:nvSpPr>
        <p:spPr>
          <a:xfrm>
            <a:off x="417777" y="1347523"/>
            <a:ext cx="11356446" cy="4708981"/>
          </a:xfrm>
          <a:prstGeom prst="rect">
            <a:avLst/>
          </a:prstGeom>
          <a:noFill/>
        </p:spPr>
        <p:txBody>
          <a:bodyPr wrap="square" rtlCol="0">
            <a:spAutoFit/>
          </a:bodyPr>
          <a:lstStyle/>
          <a:p>
            <a:pPr marL="514350" indent="-514350">
              <a:spcAft>
                <a:spcPts val="600"/>
              </a:spcAft>
              <a:buFont typeface="+mj-lt"/>
              <a:buAutoNum type="arabicPeriod"/>
            </a:pPr>
            <a:r>
              <a:rPr lang="en-US" sz="2800" b="1" dirty="0">
                <a:latin typeface="Helvetica" pitchFamily="2" charset="0"/>
              </a:rPr>
              <a:t>Distributed: </a:t>
            </a:r>
            <a:r>
              <a:rPr lang="en-US" sz="2800" dirty="0">
                <a:latin typeface="Helvetica" pitchFamily="2" charset="0"/>
              </a:rPr>
              <a:t>Multiple agents retrieve and process the data independently and at the same time;</a:t>
            </a:r>
          </a:p>
          <a:p>
            <a:pPr marL="514350" indent="-514350">
              <a:spcAft>
                <a:spcPts val="600"/>
              </a:spcAft>
              <a:buFont typeface="+mj-lt"/>
              <a:buAutoNum type="arabicPeriod"/>
            </a:pPr>
            <a:r>
              <a:rPr lang="en-US" sz="2800" b="1" dirty="0">
                <a:latin typeface="Helvetica" pitchFamily="2" charset="0"/>
              </a:rPr>
              <a:t>Pervasive:</a:t>
            </a:r>
            <a:r>
              <a:rPr lang="en-US" sz="2800" dirty="0">
                <a:latin typeface="Helvetica" pitchFamily="2" charset="0"/>
              </a:rPr>
              <a:t> A single published poisoned finding reinforces the legitimacy of the poisoned dataset;</a:t>
            </a:r>
          </a:p>
          <a:p>
            <a:pPr marL="514350" indent="-514350">
              <a:spcAft>
                <a:spcPts val="600"/>
              </a:spcAft>
              <a:buFont typeface="+mj-lt"/>
              <a:buAutoNum type="arabicPeriod"/>
            </a:pPr>
            <a:r>
              <a:rPr lang="en-US" sz="2800" b="1" dirty="0">
                <a:latin typeface="Helvetica" pitchFamily="2" charset="0"/>
              </a:rPr>
              <a:t>Hard to detect: </a:t>
            </a:r>
            <a:r>
              <a:rPr lang="en-US" sz="2800" dirty="0">
                <a:latin typeface="Helvetica" pitchFamily="2" charset="0"/>
              </a:rPr>
              <a:t>Existing methods may not catch the poisoned data. Humans are also bad at spotting poison.</a:t>
            </a:r>
          </a:p>
          <a:p>
            <a:pPr marL="514350" indent="-514350">
              <a:spcAft>
                <a:spcPts val="600"/>
              </a:spcAft>
              <a:buFont typeface="+mj-lt"/>
              <a:buAutoNum type="arabicPeriod"/>
            </a:pPr>
            <a:r>
              <a:rPr lang="en-US" sz="2800" b="1" dirty="0">
                <a:latin typeface="Helvetica" pitchFamily="2" charset="0"/>
              </a:rPr>
              <a:t>Legitimized:</a:t>
            </a:r>
            <a:r>
              <a:rPr lang="en-US" sz="2800" dirty="0">
                <a:latin typeface="Helvetica" pitchFamily="2" charset="0"/>
              </a:rPr>
              <a:t> Honest scientists unknowingly and willingly support their “independent” poisoned findings.</a:t>
            </a:r>
          </a:p>
          <a:p>
            <a:pPr marL="514350" indent="-514350">
              <a:spcAft>
                <a:spcPts val="600"/>
              </a:spcAft>
              <a:buFont typeface="+mj-lt"/>
              <a:buAutoNum type="arabicPeriod"/>
            </a:pPr>
            <a:r>
              <a:rPr lang="en-US" sz="2800" b="1" dirty="0">
                <a:latin typeface="Helvetica" pitchFamily="2" charset="0"/>
              </a:rPr>
              <a:t>Hard to trace: </a:t>
            </a:r>
            <a:r>
              <a:rPr lang="en-US" sz="2800" dirty="0">
                <a:latin typeface="Helvetica" pitchFamily="2" charset="0"/>
              </a:rPr>
              <a:t>Poisoned dataset may not be possible to trace back to the adversary.</a:t>
            </a:r>
          </a:p>
        </p:txBody>
      </p:sp>
    </p:spTree>
    <p:extLst>
      <p:ext uri="{BB962C8B-B14F-4D97-AF65-F5344CB8AC3E}">
        <p14:creationId xmlns:p14="http://schemas.microsoft.com/office/powerpoint/2010/main" val="20965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75E7-DCFA-0B46-01E8-EE7AB06FF6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906C9F-698E-1AAD-4B8B-084F16192038}"/>
              </a:ext>
            </a:extLst>
          </p:cNvPr>
          <p:cNvSpPr>
            <a:spLocks noGrp="1"/>
          </p:cNvSpPr>
          <p:nvPr>
            <p:ph type="sldNum" sz="quarter" idx="12"/>
          </p:nvPr>
        </p:nvSpPr>
        <p:spPr/>
        <p:txBody>
          <a:bodyPr/>
          <a:lstStyle/>
          <a:p>
            <a:fld id="{CC5D1E41-C2CA-0245-8B37-E56DCF546357}" type="slidenum">
              <a:rPr lang="en-US" smtClean="0"/>
              <a:t>49</a:t>
            </a:fld>
            <a:endParaRPr lang="en-US"/>
          </a:p>
        </p:txBody>
      </p:sp>
      <p:sp>
        <p:nvSpPr>
          <p:cNvPr id="6" name="TextBox 5">
            <a:extLst>
              <a:ext uri="{FF2B5EF4-FFF2-40B4-BE49-F238E27FC236}">
                <a16:creationId xmlns:a16="http://schemas.microsoft.com/office/drawing/2014/main" id="{7BCD8B1E-C949-B5DD-15D8-B2ECC567ED6F}"/>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Overview of Our Methods</a:t>
            </a:r>
          </a:p>
        </p:txBody>
      </p:sp>
      <p:pic>
        <p:nvPicPr>
          <p:cNvPr id="5" name="Picture 4">
            <a:extLst>
              <a:ext uri="{FF2B5EF4-FFF2-40B4-BE49-F238E27FC236}">
                <a16:creationId xmlns:a16="http://schemas.microsoft.com/office/drawing/2014/main" id="{4E5CA6B7-FD59-0D00-D60D-F417BE084B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99" y="2212662"/>
            <a:ext cx="11795002" cy="3095470"/>
          </a:xfrm>
          <a:prstGeom prst="rect">
            <a:avLst/>
          </a:prstGeom>
        </p:spPr>
      </p:pic>
      <p:sp>
        <p:nvSpPr>
          <p:cNvPr id="8" name="Rectangle 7">
            <a:extLst>
              <a:ext uri="{FF2B5EF4-FFF2-40B4-BE49-F238E27FC236}">
                <a16:creationId xmlns:a16="http://schemas.microsoft.com/office/drawing/2014/main" id="{D721908F-CA70-75CA-0F9D-64B95F4C0427}"/>
              </a:ext>
            </a:extLst>
          </p:cNvPr>
          <p:cNvSpPr/>
          <p:nvPr/>
        </p:nvSpPr>
        <p:spPr>
          <a:xfrm>
            <a:off x="4182256" y="2008682"/>
            <a:ext cx="5471410" cy="329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F6C662-ECEB-8A2D-76B8-3C04A8A4A2A5}"/>
              </a:ext>
            </a:extLst>
          </p:cNvPr>
          <p:cNvSpPr/>
          <p:nvPr/>
        </p:nvSpPr>
        <p:spPr>
          <a:xfrm>
            <a:off x="9653665" y="2008682"/>
            <a:ext cx="2339835" cy="329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B80BDA-8168-1FB1-8ACD-350FAD17F699}"/>
              </a:ext>
            </a:extLst>
          </p:cNvPr>
          <p:cNvSpPr txBox="1"/>
          <p:nvPr/>
        </p:nvSpPr>
        <p:spPr>
          <a:xfrm>
            <a:off x="645826" y="5548190"/>
            <a:ext cx="10900347" cy="400110"/>
          </a:xfrm>
          <a:prstGeom prst="rect">
            <a:avLst/>
          </a:prstGeom>
          <a:noFill/>
        </p:spPr>
        <p:txBody>
          <a:bodyPr wrap="square">
            <a:spAutoFit/>
          </a:bodyPr>
          <a:lstStyle/>
          <a:p>
            <a:pPr>
              <a:buNone/>
            </a:pPr>
            <a:r>
              <a:rPr lang="en-GB" sz="2000" b="1" dirty="0">
                <a:effectLst/>
                <a:latin typeface="Helvetica" pitchFamily="2" charset="0"/>
              </a:rPr>
              <a:t>450 experimental runs: </a:t>
            </a:r>
            <a:r>
              <a:rPr lang="en-GB" sz="2000" dirty="0">
                <a:effectLst/>
                <a:latin typeface="Helvetica" pitchFamily="2" charset="0"/>
              </a:rPr>
              <a:t>3 AI agents </a:t>
            </a:r>
            <a:r>
              <a:rPr lang="en-GB" sz="2000" dirty="0">
                <a:latin typeface="Helvetica" pitchFamily="2" charset="0"/>
                <a:cs typeface="Arial" panose="020B0604020202020204" pitchFamily="34" charset="0"/>
              </a:rPr>
              <a:t>X</a:t>
            </a:r>
            <a:r>
              <a:rPr lang="en-GB" sz="2000" dirty="0">
                <a:effectLst/>
                <a:latin typeface="Helvetica" pitchFamily="2" charset="0"/>
              </a:rPr>
              <a:t> 5 topics </a:t>
            </a:r>
            <a:r>
              <a:rPr lang="en-GB" sz="2000" dirty="0">
                <a:latin typeface="Helvetica" pitchFamily="2" charset="0"/>
                <a:cs typeface="Arial" panose="020B0604020202020204" pitchFamily="34" charset="0"/>
              </a:rPr>
              <a:t>X</a:t>
            </a:r>
            <a:r>
              <a:rPr lang="en-GB" sz="2000" dirty="0">
                <a:effectLst/>
                <a:latin typeface="Helvetica" pitchFamily="2" charset="0"/>
              </a:rPr>
              <a:t> 2 adversary goals </a:t>
            </a:r>
            <a:r>
              <a:rPr lang="en-GB" sz="2000" dirty="0">
                <a:latin typeface="Helvetica" pitchFamily="2" charset="0"/>
                <a:cs typeface="Arial" panose="020B0604020202020204" pitchFamily="34" charset="0"/>
              </a:rPr>
              <a:t>X</a:t>
            </a:r>
            <a:r>
              <a:rPr lang="en-GB" sz="2000" dirty="0">
                <a:effectLst/>
                <a:latin typeface="Helvetica" pitchFamily="2" charset="0"/>
              </a:rPr>
              <a:t> 3 prompts </a:t>
            </a:r>
            <a:r>
              <a:rPr lang="en-GB" sz="2000" dirty="0">
                <a:latin typeface="Helvetica" pitchFamily="2" charset="0"/>
                <a:cs typeface="Arial" panose="020B0604020202020204" pitchFamily="34" charset="0"/>
              </a:rPr>
              <a:t>X</a:t>
            </a:r>
            <a:r>
              <a:rPr lang="en-GB" sz="2000" dirty="0">
                <a:effectLst/>
                <a:latin typeface="Helvetica" pitchFamily="2" charset="0"/>
              </a:rPr>
              <a:t> 5 iterations</a:t>
            </a:r>
            <a:r>
              <a:rPr lang="en-GB" sz="2000" dirty="0">
                <a:latin typeface="Helvetica" pitchFamily="2" charset="0"/>
              </a:rPr>
              <a:t>.</a:t>
            </a:r>
            <a:endParaRPr lang="en-GB" sz="2000" dirty="0">
              <a:effectLst/>
              <a:latin typeface="Helvetica" pitchFamily="2" charset="0"/>
            </a:endParaRPr>
          </a:p>
        </p:txBody>
      </p:sp>
    </p:spTree>
    <p:extLst>
      <p:ext uri="{BB962C8B-B14F-4D97-AF65-F5344CB8AC3E}">
        <p14:creationId xmlns:p14="http://schemas.microsoft.com/office/powerpoint/2010/main" val="8869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99A2-6C15-EB69-5AE6-406D8E2246D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ECFFC55F-6334-3B54-A1EC-5CCC4F501D94}"/>
              </a:ext>
            </a:extLst>
          </p:cNvPr>
          <p:cNvSpPr txBox="1"/>
          <p:nvPr/>
        </p:nvSpPr>
        <p:spPr>
          <a:xfrm>
            <a:off x="2628349" y="2301684"/>
            <a:ext cx="1736373" cy="369332"/>
          </a:xfrm>
          <a:prstGeom prst="rect">
            <a:avLst/>
          </a:prstGeom>
          <a:noFill/>
        </p:spPr>
        <p:txBody>
          <a:bodyPr wrap="none" rtlCol="0">
            <a:spAutoFit/>
          </a:bodyPr>
          <a:lstStyle/>
          <a:p>
            <a:r>
              <a:rPr lang="en-US" dirty="0">
                <a:latin typeface="Helvetica" pitchFamily="2" charset="0"/>
              </a:rPr>
              <a:t>Broad direction</a:t>
            </a:r>
          </a:p>
        </p:txBody>
      </p:sp>
      <p:sp>
        <p:nvSpPr>
          <p:cNvPr id="28" name="TextBox 27">
            <a:extLst>
              <a:ext uri="{FF2B5EF4-FFF2-40B4-BE49-F238E27FC236}">
                <a16:creationId xmlns:a16="http://schemas.microsoft.com/office/drawing/2014/main" id="{DC389C75-0039-260E-0246-710A4233330E}"/>
              </a:ext>
            </a:extLst>
          </p:cNvPr>
          <p:cNvSpPr txBox="1"/>
          <p:nvPr/>
        </p:nvSpPr>
        <p:spPr>
          <a:xfrm>
            <a:off x="2459938" y="2671016"/>
            <a:ext cx="2108269" cy="369332"/>
          </a:xfrm>
          <a:prstGeom prst="rect">
            <a:avLst/>
          </a:prstGeom>
          <a:noFill/>
        </p:spPr>
        <p:txBody>
          <a:bodyPr wrap="none" rtlCol="0">
            <a:spAutoFit/>
          </a:bodyPr>
          <a:lstStyle/>
          <a:p>
            <a:r>
              <a:rPr lang="en-US" dirty="0">
                <a:latin typeface="Helvetica" pitchFamily="2" charset="0"/>
              </a:rPr>
              <a:t>Research question</a:t>
            </a:r>
          </a:p>
        </p:txBody>
      </p:sp>
      <p:sp>
        <p:nvSpPr>
          <p:cNvPr id="2" name="TextBox 1">
            <a:extLst>
              <a:ext uri="{FF2B5EF4-FFF2-40B4-BE49-F238E27FC236}">
                <a16:creationId xmlns:a16="http://schemas.microsoft.com/office/drawing/2014/main" id="{7273D43E-A1A4-A583-5B8E-F8A6E32788DE}"/>
              </a:ext>
            </a:extLst>
          </p:cNvPr>
          <p:cNvSpPr txBox="1"/>
          <p:nvPr/>
        </p:nvSpPr>
        <p:spPr>
          <a:xfrm>
            <a:off x="838200" y="345858"/>
            <a:ext cx="10515600"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Autonomous scientific research agents</a:t>
            </a:r>
          </a:p>
        </p:txBody>
      </p:sp>
      <p:sp>
        <p:nvSpPr>
          <p:cNvPr id="12" name="TextBox 11">
            <a:extLst>
              <a:ext uri="{FF2B5EF4-FFF2-40B4-BE49-F238E27FC236}">
                <a16:creationId xmlns:a16="http://schemas.microsoft.com/office/drawing/2014/main" id="{71BDD0F7-095B-79CA-AA68-39758EF9C6C9}"/>
              </a:ext>
            </a:extLst>
          </p:cNvPr>
          <p:cNvSpPr txBox="1"/>
          <p:nvPr/>
        </p:nvSpPr>
        <p:spPr>
          <a:xfrm>
            <a:off x="596900" y="1392441"/>
            <a:ext cx="10953750" cy="523220"/>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800" dirty="0">
                <a:latin typeface="Helvetica" pitchFamily="2" charset="0"/>
              </a:rPr>
              <a:t>Autonomous AI in science is increasingly popular and successful</a:t>
            </a:r>
          </a:p>
        </p:txBody>
      </p:sp>
      <p:sp>
        <p:nvSpPr>
          <p:cNvPr id="14" name="Rounded Rectangle 13">
            <a:extLst>
              <a:ext uri="{FF2B5EF4-FFF2-40B4-BE49-F238E27FC236}">
                <a16:creationId xmlns:a16="http://schemas.microsoft.com/office/drawing/2014/main" id="{B3E46B58-F718-A741-4168-B6E7EE69B994}"/>
              </a:ext>
            </a:extLst>
          </p:cNvPr>
          <p:cNvSpPr/>
          <p:nvPr/>
        </p:nvSpPr>
        <p:spPr>
          <a:xfrm>
            <a:off x="4679950" y="2192803"/>
            <a:ext cx="2832100" cy="9779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pitchFamily="2" charset="0"/>
              </a:rPr>
              <a:t>Scientific research agent</a:t>
            </a:r>
          </a:p>
        </p:txBody>
      </p:sp>
      <p:sp>
        <p:nvSpPr>
          <p:cNvPr id="17" name="Slide Number Placeholder 16">
            <a:extLst>
              <a:ext uri="{FF2B5EF4-FFF2-40B4-BE49-F238E27FC236}">
                <a16:creationId xmlns:a16="http://schemas.microsoft.com/office/drawing/2014/main" id="{0D6BC958-C9C6-AEE1-5388-BCB940E2D373}"/>
              </a:ext>
            </a:extLst>
          </p:cNvPr>
          <p:cNvSpPr>
            <a:spLocks noGrp="1"/>
          </p:cNvSpPr>
          <p:nvPr>
            <p:ph type="sldNum" sz="quarter" idx="12"/>
          </p:nvPr>
        </p:nvSpPr>
        <p:spPr/>
        <p:txBody>
          <a:bodyPr/>
          <a:lstStyle/>
          <a:p>
            <a:fld id="{CC5D1E41-C2CA-0245-8B37-E56DCF546357}" type="slidenum">
              <a:rPr lang="en-US" smtClean="0">
                <a:latin typeface="Helvetica" pitchFamily="2" charset="0"/>
              </a:rPr>
              <a:t>5</a:t>
            </a:fld>
            <a:endParaRPr lang="en-US">
              <a:latin typeface="Helvetica" pitchFamily="2" charset="0"/>
            </a:endParaRPr>
          </a:p>
        </p:txBody>
      </p:sp>
      <p:sp>
        <p:nvSpPr>
          <p:cNvPr id="20" name="Rounded Rectangle 19">
            <a:extLst>
              <a:ext uri="{FF2B5EF4-FFF2-40B4-BE49-F238E27FC236}">
                <a16:creationId xmlns:a16="http://schemas.microsoft.com/office/drawing/2014/main" id="{1DC54C5C-3B21-3BE0-41CE-9ABCA07CD660}"/>
              </a:ext>
            </a:extLst>
          </p:cNvPr>
          <p:cNvSpPr/>
          <p:nvPr/>
        </p:nvSpPr>
        <p:spPr>
          <a:xfrm>
            <a:off x="641350" y="3647055"/>
            <a:ext cx="2444750" cy="9779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itchFamily="2" charset="0"/>
              </a:rPr>
              <a:t>Background review</a:t>
            </a:r>
          </a:p>
        </p:txBody>
      </p:sp>
      <p:sp>
        <p:nvSpPr>
          <p:cNvPr id="21" name="Rounded Rectangle 20">
            <a:extLst>
              <a:ext uri="{FF2B5EF4-FFF2-40B4-BE49-F238E27FC236}">
                <a16:creationId xmlns:a16="http://schemas.microsoft.com/office/drawing/2014/main" id="{236B18EE-ED0F-E191-9690-C64D67D9C960}"/>
              </a:ext>
            </a:extLst>
          </p:cNvPr>
          <p:cNvSpPr/>
          <p:nvPr/>
        </p:nvSpPr>
        <p:spPr>
          <a:xfrm>
            <a:off x="3397250" y="3647055"/>
            <a:ext cx="2444750" cy="9779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itchFamily="2" charset="0"/>
              </a:rPr>
              <a:t>Hypothesis generation</a:t>
            </a:r>
          </a:p>
        </p:txBody>
      </p:sp>
      <p:sp>
        <p:nvSpPr>
          <p:cNvPr id="22" name="Rounded Rectangle 21">
            <a:extLst>
              <a:ext uri="{FF2B5EF4-FFF2-40B4-BE49-F238E27FC236}">
                <a16:creationId xmlns:a16="http://schemas.microsoft.com/office/drawing/2014/main" id="{AF79D97D-0616-AFEF-4F4D-95BA3728121C}"/>
              </a:ext>
            </a:extLst>
          </p:cNvPr>
          <p:cNvSpPr/>
          <p:nvPr/>
        </p:nvSpPr>
        <p:spPr>
          <a:xfrm>
            <a:off x="6153150" y="3647055"/>
            <a:ext cx="2444750" cy="9779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itchFamily="2" charset="0"/>
              </a:rPr>
              <a:t>Experiments</a:t>
            </a:r>
          </a:p>
        </p:txBody>
      </p:sp>
      <p:sp>
        <p:nvSpPr>
          <p:cNvPr id="23" name="Rounded Rectangle 22">
            <a:extLst>
              <a:ext uri="{FF2B5EF4-FFF2-40B4-BE49-F238E27FC236}">
                <a16:creationId xmlns:a16="http://schemas.microsoft.com/office/drawing/2014/main" id="{B0499512-BA97-93B9-558D-077B61D6D0DE}"/>
              </a:ext>
            </a:extLst>
          </p:cNvPr>
          <p:cNvSpPr/>
          <p:nvPr/>
        </p:nvSpPr>
        <p:spPr>
          <a:xfrm>
            <a:off x="8909050" y="3647055"/>
            <a:ext cx="2444750" cy="9779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itchFamily="2" charset="0"/>
              </a:rPr>
              <a:t>Publication</a:t>
            </a:r>
          </a:p>
        </p:txBody>
      </p:sp>
      <p:sp>
        <p:nvSpPr>
          <p:cNvPr id="24" name="TextBox 23">
            <a:extLst>
              <a:ext uri="{FF2B5EF4-FFF2-40B4-BE49-F238E27FC236}">
                <a16:creationId xmlns:a16="http://schemas.microsoft.com/office/drawing/2014/main" id="{FA6F5C80-ABF1-B9AD-993D-619A3FA84ADB}"/>
              </a:ext>
            </a:extLst>
          </p:cNvPr>
          <p:cNvSpPr txBox="1"/>
          <p:nvPr/>
        </p:nvSpPr>
        <p:spPr>
          <a:xfrm>
            <a:off x="641350" y="2266254"/>
            <a:ext cx="1644650" cy="830997"/>
          </a:xfrm>
          <a:prstGeom prst="rect">
            <a:avLst/>
          </a:prstGeom>
          <a:noFill/>
          <a:ln>
            <a:solidFill>
              <a:schemeClr val="tx1"/>
            </a:solidFill>
          </a:ln>
        </p:spPr>
        <p:txBody>
          <a:bodyPr wrap="square" rtlCol="0">
            <a:spAutoFit/>
          </a:bodyPr>
          <a:lstStyle/>
          <a:p>
            <a:pPr algn="ctr"/>
            <a:r>
              <a:rPr lang="en-US" sz="2400" dirty="0">
                <a:latin typeface="Helvetica" pitchFamily="2" charset="0"/>
              </a:rPr>
              <a:t>Human researcher</a:t>
            </a:r>
          </a:p>
        </p:txBody>
      </p:sp>
      <p:cxnSp>
        <p:nvCxnSpPr>
          <p:cNvPr id="26" name="Straight Arrow Connector 25">
            <a:extLst>
              <a:ext uri="{FF2B5EF4-FFF2-40B4-BE49-F238E27FC236}">
                <a16:creationId xmlns:a16="http://schemas.microsoft.com/office/drawing/2014/main" id="{FD8ECE18-A122-69C5-8FCF-41651F60F271}"/>
              </a:ext>
            </a:extLst>
          </p:cNvPr>
          <p:cNvCxnSpPr>
            <a:stCxn id="24" idx="3"/>
            <a:endCxn id="14" idx="1"/>
          </p:cNvCxnSpPr>
          <p:nvPr/>
        </p:nvCxnSpPr>
        <p:spPr>
          <a:xfrm>
            <a:off x="2286000" y="2681753"/>
            <a:ext cx="2393950" cy="0"/>
          </a:xfrm>
          <a:prstGeom prst="straightConnector1">
            <a:avLst/>
          </a:prstGeom>
          <a:ln w="57150">
            <a:solidFill>
              <a:srgbClr val="C51130"/>
            </a:solidFill>
            <a:tailEnd type="triangle"/>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C1BE90C4-63A5-715A-2721-3EE0CF892D82}"/>
              </a:ext>
            </a:extLst>
          </p:cNvPr>
          <p:cNvCxnSpPr/>
          <p:nvPr/>
        </p:nvCxnSpPr>
        <p:spPr>
          <a:xfrm flipH="1">
            <a:off x="736600" y="3097251"/>
            <a:ext cx="3969437" cy="549804"/>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3D73364-BC01-E289-4E02-EE8228F6F333}"/>
              </a:ext>
            </a:extLst>
          </p:cNvPr>
          <p:cNvCxnSpPr>
            <a:cxnSpLocks/>
          </p:cNvCxnSpPr>
          <p:nvPr/>
        </p:nvCxnSpPr>
        <p:spPr>
          <a:xfrm flipH="1" flipV="1">
            <a:off x="7485965" y="3139346"/>
            <a:ext cx="3753535" cy="507709"/>
          </a:xfrm>
          <a:prstGeom prst="line">
            <a:avLst/>
          </a:prstGeom>
          <a:ln w="381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B3505B1-791D-A4B1-8952-09466507FE1A}"/>
              </a:ext>
            </a:extLst>
          </p:cNvPr>
          <p:cNvCxnSpPr>
            <a:stCxn id="20" idx="3"/>
            <a:endCxn id="21" idx="1"/>
          </p:cNvCxnSpPr>
          <p:nvPr/>
        </p:nvCxnSpPr>
        <p:spPr>
          <a:xfrm>
            <a:off x="3086100" y="4136005"/>
            <a:ext cx="31115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108A127D-2280-5F14-7978-7CCA3C525B7F}"/>
              </a:ext>
            </a:extLst>
          </p:cNvPr>
          <p:cNvCxnSpPr>
            <a:cxnSpLocks/>
            <a:stCxn id="21" idx="3"/>
            <a:endCxn id="22" idx="1"/>
          </p:cNvCxnSpPr>
          <p:nvPr/>
        </p:nvCxnSpPr>
        <p:spPr>
          <a:xfrm>
            <a:off x="5842000" y="4136005"/>
            <a:ext cx="31115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E3A8EB81-DCCE-A0A6-D39A-211905E317D0}"/>
              </a:ext>
            </a:extLst>
          </p:cNvPr>
          <p:cNvCxnSpPr>
            <a:cxnSpLocks/>
            <a:stCxn id="22" idx="3"/>
            <a:endCxn id="23" idx="1"/>
          </p:cNvCxnSpPr>
          <p:nvPr/>
        </p:nvCxnSpPr>
        <p:spPr>
          <a:xfrm>
            <a:off x="8597900" y="4136005"/>
            <a:ext cx="31115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011B7638-0BA6-3FBF-F8F4-7CFE03E856EA}"/>
              </a:ext>
            </a:extLst>
          </p:cNvPr>
          <p:cNvSpPr txBox="1"/>
          <p:nvPr/>
        </p:nvSpPr>
        <p:spPr>
          <a:xfrm>
            <a:off x="9496393" y="2266254"/>
            <a:ext cx="1743107" cy="830997"/>
          </a:xfrm>
          <a:prstGeom prst="rect">
            <a:avLst/>
          </a:prstGeom>
          <a:noFill/>
          <a:ln>
            <a:solidFill>
              <a:schemeClr val="tx1"/>
            </a:solidFill>
          </a:ln>
        </p:spPr>
        <p:txBody>
          <a:bodyPr wrap="square" rtlCol="0">
            <a:spAutoFit/>
          </a:bodyPr>
          <a:lstStyle/>
          <a:p>
            <a:pPr algn="ctr"/>
            <a:r>
              <a:rPr lang="en-US" sz="2400" dirty="0">
                <a:latin typeface="Helvetica" pitchFamily="2" charset="0"/>
              </a:rPr>
              <a:t>Paper, report, etc.</a:t>
            </a:r>
          </a:p>
        </p:txBody>
      </p:sp>
      <p:cxnSp>
        <p:nvCxnSpPr>
          <p:cNvPr id="44" name="Straight Arrow Connector 43">
            <a:extLst>
              <a:ext uri="{FF2B5EF4-FFF2-40B4-BE49-F238E27FC236}">
                <a16:creationId xmlns:a16="http://schemas.microsoft.com/office/drawing/2014/main" id="{A690AA03-9716-B82C-F9C3-E5E1BEA81546}"/>
              </a:ext>
            </a:extLst>
          </p:cNvPr>
          <p:cNvCxnSpPr>
            <a:cxnSpLocks/>
            <a:stCxn id="14" idx="3"/>
            <a:endCxn id="43" idx="1"/>
          </p:cNvCxnSpPr>
          <p:nvPr/>
        </p:nvCxnSpPr>
        <p:spPr>
          <a:xfrm>
            <a:off x="7512050" y="2681753"/>
            <a:ext cx="1984343" cy="0"/>
          </a:xfrm>
          <a:prstGeom prst="straightConnector1">
            <a:avLst/>
          </a:prstGeom>
          <a:ln w="57150">
            <a:solidFill>
              <a:srgbClr val="C51130"/>
            </a:solidFill>
            <a:tailEnd type="triangle"/>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4AA147FA-865D-94CC-E118-93D36EDF91C1}"/>
              </a:ext>
            </a:extLst>
          </p:cNvPr>
          <p:cNvSpPr txBox="1"/>
          <p:nvPr/>
        </p:nvSpPr>
        <p:spPr>
          <a:xfrm>
            <a:off x="785705" y="4771743"/>
            <a:ext cx="2300395"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itchFamily="2" charset="0"/>
              </a:rPr>
              <a:t>Literature search</a:t>
            </a:r>
          </a:p>
          <a:p>
            <a:pPr marL="285750" indent="-285750">
              <a:buFont typeface="Arial" panose="020B0604020202020204" pitchFamily="34" charset="0"/>
              <a:buChar char="•"/>
            </a:pPr>
            <a:r>
              <a:rPr lang="en-US" dirty="0">
                <a:latin typeface="Helvetica" pitchFamily="2" charset="0"/>
              </a:rPr>
              <a:t>Dataset finding</a:t>
            </a:r>
          </a:p>
          <a:p>
            <a:pPr marL="285750" indent="-285750">
              <a:buFont typeface="Arial" panose="020B0604020202020204" pitchFamily="34" charset="0"/>
              <a:buChar char="•"/>
            </a:pPr>
            <a:r>
              <a:rPr lang="en-US" dirty="0">
                <a:latin typeface="Helvetica" pitchFamily="2" charset="0"/>
              </a:rPr>
              <a:t>Background synthesis</a:t>
            </a:r>
          </a:p>
        </p:txBody>
      </p:sp>
      <p:sp>
        <p:nvSpPr>
          <p:cNvPr id="4" name="TextBox 3">
            <a:extLst>
              <a:ext uri="{FF2B5EF4-FFF2-40B4-BE49-F238E27FC236}">
                <a16:creationId xmlns:a16="http://schemas.microsoft.com/office/drawing/2014/main" id="{BB4DF6F3-33D7-2099-BBEC-10B0C38A7CFE}"/>
              </a:ext>
            </a:extLst>
          </p:cNvPr>
          <p:cNvSpPr txBox="1"/>
          <p:nvPr/>
        </p:nvSpPr>
        <p:spPr>
          <a:xfrm>
            <a:off x="3274597" y="4771743"/>
            <a:ext cx="259671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itchFamily="2" charset="0"/>
              </a:rPr>
              <a:t>Identify novelty</a:t>
            </a:r>
          </a:p>
          <a:p>
            <a:pPr marL="285750" indent="-285750">
              <a:buFont typeface="Arial" panose="020B0604020202020204" pitchFamily="34" charset="0"/>
              <a:buChar char="•"/>
            </a:pPr>
            <a:r>
              <a:rPr lang="en-US" dirty="0">
                <a:latin typeface="Helvetica" pitchFamily="2" charset="0"/>
              </a:rPr>
              <a:t>Determine feasibility</a:t>
            </a:r>
          </a:p>
          <a:p>
            <a:pPr marL="285750" indent="-285750">
              <a:buFont typeface="Arial" panose="020B0604020202020204" pitchFamily="34" charset="0"/>
              <a:buChar char="•"/>
            </a:pPr>
            <a:r>
              <a:rPr lang="en-US" dirty="0">
                <a:latin typeface="Helvetica" pitchFamily="2" charset="0"/>
              </a:rPr>
              <a:t>Ensure falsifiability </a:t>
            </a:r>
          </a:p>
        </p:txBody>
      </p:sp>
      <p:sp>
        <p:nvSpPr>
          <p:cNvPr id="5" name="TextBox 4">
            <a:extLst>
              <a:ext uri="{FF2B5EF4-FFF2-40B4-BE49-F238E27FC236}">
                <a16:creationId xmlns:a16="http://schemas.microsoft.com/office/drawing/2014/main" id="{7169929E-622D-6350-14FC-70645CA98901}"/>
              </a:ext>
            </a:extLst>
          </p:cNvPr>
          <p:cNvSpPr txBox="1"/>
          <p:nvPr/>
        </p:nvSpPr>
        <p:spPr>
          <a:xfrm>
            <a:off x="6328603" y="4771743"/>
            <a:ext cx="1991251" cy="1477328"/>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Helvetica" pitchFamily="2" charset="0"/>
              </a:rPr>
              <a:t>Planning</a:t>
            </a:r>
          </a:p>
          <a:p>
            <a:pPr marL="285750" indent="-285750">
              <a:buFont typeface="Arial" panose="020B0604020202020204" pitchFamily="34" charset="0"/>
              <a:buChar char="•"/>
            </a:pPr>
            <a:r>
              <a:rPr lang="en-US" dirty="0">
                <a:latin typeface="Helvetica" pitchFamily="2" charset="0"/>
              </a:rPr>
              <a:t>Metrics</a:t>
            </a:r>
          </a:p>
          <a:p>
            <a:pPr marL="285750" indent="-285750">
              <a:buFont typeface="Arial" panose="020B0604020202020204" pitchFamily="34" charset="0"/>
              <a:buChar char="•"/>
            </a:pPr>
            <a:r>
              <a:rPr lang="en-US" dirty="0">
                <a:latin typeface="Helvetica" pitchFamily="2" charset="0"/>
              </a:rPr>
              <a:t>Data collection</a:t>
            </a:r>
          </a:p>
          <a:p>
            <a:pPr marL="285750" indent="-285750">
              <a:buFont typeface="Arial" panose="020B0604020202020204" pitchFamily="34" charset="0"/>
              <a:buChar char="•"/>
            </a:pPr>
            <a:r>
              <a:rPr lang="en-US" dirty="0">
                <a:latin typeface="Helvetica" pitchFamily="2" charset="0"/>
              </a:rPr>
              <a:t>Execution</a:t>
            </a:r>
          </a:p>
          <a:p>
            <a:pPr marL="285750" indent="-285750">
              <a:buFont typeface="Arial" panose="020B0604020202020204" pitchFamily="34" charset="0"/>
              <a:buChar char="•"/>
            </a:pPr>
            <a:r>
              <a:rPr lang="en-US" dirty="0">
                <a:latin typeface="Helvetica" pitchFamily="2" charset="0"/>
              </a:rPr>
              <a:t>Evaluation</a:t>
            </a:r>
          </a:p>
        </p:txBody>
      </p:sp>
      <p:sp>
        <p:nvSpPr>
          <p:cNvPr id="6" name="TextBox 5">
            <a:extLst>
              <a:ext uri="{FF2B5EF4-FFF2-40B4-BE49-F238E27FC236}">
                <a16:creationId xmlns:a16="http://schemas.microsoft.com/office/drawing/2014/main" id="{80CCC365-D201-DB85-F9DC-31ACFCEE466F}"/>
              </a:ext>
            </a:extLst>
          </p:cNvPr>
          <p:cNvSpPr txBox="1"/>
          <p:nvPr/>
        </p:nvSpPr>
        <p:spPr>
          <a:xfrm>
            <a:off x="8879736" y="4771743"/>
            <a:ext cx="2670914"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itchFamily="2" charset="0"/>
              </a:rPr>
              <a:t>Plotting</a:t>
            </a:r>
          </a:p>
          <a:p>
            <a:pPr marL="285750" indent="-285750">
              <a:buFont typeface="Arial" panose="020B0604020202020204" pitchFamily="34" charset="0"/>
              <a:buChar char="•"/>
            </a:pPr>
            <a:r>
              <a:rPr lang="en-US" dirty="0">
                <a:latin typeface="Helvetica" pitchFamily="2" charset="0"/>
              </a:rPr>
              <a:t>Summarizing results</a:t>
            </a:r>
          </a:p>
          <a:p>
            <a:pPr marL="285750" indent="-285750">
              <a:buFont typeface="Arial" panose="020B0604020202020204" pitchFamily="34" charset="0"/>
              <a:buChar char="•"/>
            </a:pPr>
            <a:r>
              <a:rPr lang="en-US" dirty="0">
                <a:latin typeface="Helvetica" pitchFamily="2" charset="0"/>
              </a:rPr>
              <a:t>Narrative development</a:t>
            </a:r>
          </a:p>
          <a:p>
            <a:pPr marL="285750" indent="-285750">
              <a:buFont typeface="Arial" panose="020B0604020202020204" pitchFamily="34" charset="0"/>
              <a:buChar char="•"/>
            </a:pPr>
            <a:r>
              <a:rPr lang="en-US" dirty="0">
                <a:latin typeface="Helvetica" pitchFamily="2" charset="0"/>
              </a:rPr>
              <a:t>Submitting to venues</a:t>
            </a:r>
          </a:p>
        </p:txBody>
      </p:sp>
      <p:sp>
        <p:nvSpPr>
          <p:cNvPr id="7" name="TextBox 6">
            <a:extLst>
              <a:ext uri="{FF2B5EF4-FFF2-40B4-BE49-F238E27FC236}">
                <a16:creationId xmlns:a16="http://schemas.microsoft.com/office/drawing/2014/main" id="{185E3BAA-46FB-F754-5729-43D65305EC86}"/>
              </a:ext>
            </a:extLst>
          </p:cNvPr>
          <p:cNvSpPr txBox="1"/>
          <p:nvPr/>
        </p:nvSpPr>
        <p:spPr>
          <a:xfrm>
            <a:off x="641350" y="6261913"/>
            <a:ext cx="2557110" cy="276999"/>
          </a:xfrm>
          <a:prstGeom prst="rect">
            <a:avLst/>
          </a:prstGeom>
          <a:noFill/>
        </p:spPr>
        <p:txBody>
          <a:bodyPr wrap="none" rtlCol="0">
            <a:spAutoFit/>
          </a:bodyPr>
          <a:lstStyle/>
          <a:p>
            <a:r>
              <a:rPr lang="en-US" sz="1200" dirty="0">
                <a:solidFill>
                  <a:schemeClr val="tx1">
                    <a:lumMod val="50000"/>
                    <a:lumOff val="50000"/>
                  </a:schemeClr>
                </a:solidFill>
                <a:latin typeface="Helvetica" pitchFamily="2" charset="0"/>
              </a:rPr>
              <a:t>* This process is hugely simplified.</a:t>
            </a:r>
          </a:p>
        </p:txBody>
      </p:sp>
    </p:spTree>
    <p:extLst>
      <p:ext uri="{BB962C8B-B14F-4D97-AF65-F5344CB8AC3E}">
        <p14:creationId xmlns:p14="http://schemas.microsoft.com/office/powerpoint/2010/main" val="35152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4" grpId="0" animBg="1"/>
      <p:bldP spid="20" grpId="0" animBg="1"/>
      <p:bldP spid="21" grpId="0" animBg="1"/>
      <p:bldP spid="22" grpId="0" animBg="1"/>
      <p:bldP spid="23" grpId="0" animBg="1"/>
      <p:bldP spid="24" grpId="0" animBg="1"/>
      <p:bldP spid="43" grpId="0" animBg="1"/>
      <p:bldP spid="3"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3DBA6E-E7B9-B146-986A-FA840C4DDCD4}"/>
              </a:ext>
            </a:extLst>
          </p:cNvPr>
          <p:cNvSpPr>
            <a:spLocks noGrp="1"/>
          </p:cNvSpPr>
          <p:nvPr>
            <p:ph type="sldNum" sz="quarter" idx="12"/>
          </p:nvPr>
        </p:nvSpPr>
        <p:spPr/>
        <p:txBody>
          <a:bodyPr/>
          <a:lstStyle/>
          <a:p>
            <a:fld id="{CC5D1E41-C2CA-0245-8B37-E56DCF546357}" type="slidenum">
              <a:rPr lang="en-US" smtClean="0"/>
              <a:t>50</a:t>
            </a:fld>
            <a:endParaRPr lang="en-US"/>
          </a:p>
        </p:txBody>
      </p:sp>
      <p:sp>
        <p:nvSpPr>
          <p:cNvPr id="5" name="TextBox 4">
            <a:extLst>
              <a:ext uri="{FF2B5EF4-FFF2-40B4-BE49-F238E27FC236}">
                <a16:creationId xmlns:a16="http://schemas.microsoft.com/office/drawing/2014/main" id="{BE1ED343-B895-7332-F622-958D88666A29}"/>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Measuring Poisoning Success</a:t>
            </a:r>
          </a:p>
        </p:txBody>
      </p:sp>
      <p:sp>
        <p:nvSpPr>
          <p:cNvPr id="6" name="TextBox 5">
            <a:extLst>
              <a:ext uri="{FF2B5EF4-FFF2-40B4-BE49-F238E27FC236}">
                <a16:creationId xmlns:a16="http://schemas.microsoft.com/office/drawing/2014/main" id="{0C05AD98-BD0F-2846-F95C-9B8C6AF1D4D5}"/>
              </a:ext>
            </a:extLst>
          </p:cNvPr>
          <p:cNvSpPr txBox="1"/>
          <p:nvPr/>
        </p:nvSpPr>
        <p:spPr>
          <a:xfrm>
            <a:off x="738199" y="1543868"/>
            <a:ext cx="10715602" cy="3770263"/>
          </a:xfrm>
          <a:prstGeom prst="rect">
            <a:avLst/>
          </a:prstGeom>
          <a:noFill/>
        </p:spPr>
        <p:txBody>
          <a:bodyPr wrap="square" rtlCol="0">
            <a:spAutoFit/>
          </a:bodyPr>
          <a:lstStyle/>
          <a:p>
            <a:pPr>
              <a:spcAft>
                <a:spcPts val="600"/>
              </a:spcAft>
            </a:pPr>
            <a:r>
              <a:rPr lang="en-US" sz="2800" b="1" dirty="0">
                <a:latin typeface="Helvetica" pitchFamily="2" charset="0"/>
              </a:rPr>
              <a:t>3 types of poisoning success:</a:t>
            </a:r>
          </a:p>
          <a:p>
            <a:pPr marL="285750" indent="-285750">
              <a:spcAft>
                <a:spcPts val="600"/>
              </a:spcAft>
              <a:buFont typeface="Arial" panose="020B0604020202020204" pitchFamily="34" charset="0"/>
              <a:buChar char="•"/>
            </a:pPr>
            <a:r>
              <a:rPr lang="en-US" sz="2800" b="1" dirty="0">
                <a:solidFill>
                  <a:schemeClr val="accent3"/>
                </a:solidFill>
                <a:latin typeface="Helvetica" pitchFamily="2" charset="0"/>
              </a:rPr>
              <a:t>No success</a:t>
            </a:r>
            <a:r>
              <a:rPr lang="en-US" sz="2800" b="1" dirty="0">
                <a:latin typeface="Helvetica" pitchFamily="2" charset="0"/>
              </a:rPr>
              <a:t>: </a:t>
            </a:r>
            <a:r>
              <a:rPr lang="en-GB" sz="2800" dirty="0">
                <a:latin typeface="Helvetica" pitchFamily="2" charset="0"/>
              </a:rPr>
              <a:t>poisoned dataset was not found, or not retrieved, or not used, or it was fully detected, or poisoning did not appear in statistics or conclusions.</a:t>
            </a:r>
          </a:p>
          <a:p>
            <a:pPr marL="285750" indent="-285750">
              <a:spcAft>
                <a:spcPts val="600"/>
              </a:spcAft>
              <a:buFont typeface="Arial" panose="020B0604020202020204" pitchFamily="34" charset="0"/>
              <a:buChar char="•"/>
            </a:pPr>
            <a:r>
              <a:rPr lang="en-US" sz="2800" b="1" dirty="0">
                <a:solidFill>
                  <a:schemeClr val="accent2"/>
                </a:solidFill>
                <a:latin typeface="Helvetica" pitchFamily="2" charset="0"/>
              </a:rPr>
              <a:t>Partial success: </a:t>
            </a:r>
            <a:r>
              <a:rPr lang="en-GB" sz="2800" dirty="0">
                <a:latin typeface="Helvetica" pitchFamily="2" charset="0"/>
              </a:rPr>
              <a:t>poisoned dataset propagated to statistics or conclusions, with either partial detection and/or a caveat raised.</a:t>
            </a:r>
          </a:p>
          <a:p>
            <a:pPr marL="285750" indent="-285750">
              <a:spcAft>
                <a:spcPts val="600"/>
              </a:spcAft>
              <a:buFont typeface="Arial" panose="020B0604020202020204" pitchFamily="34" charset="0"/>
              <a:buChar char="•"/>
            </a:pPr>
            <a:r>
              <a:rPr lang="en-US" sz="2800" b="1" dirty="0">
                <a:solidFill>
                  <a:srgbClr val="C51130"/>
                </a:solidFill>
                <a:latin typeface="Helvetica" pitchFamily="2" charset="0"/>
              </a:rPr>
              <a:t>Full success: </a:t>
            </a:r>
            <a:r>
              <a:rPr lang="en-GB" sz="2800" dirty="0">
                <a:latin typeface="Helvetica" pitchFamily="2" charset="0"/>
              </a:rPr>
              <a:t>poisoned dataset propagated to statistics or conclusion with no caveats and no detection.</a:t>
            </a:r>
          </a:p>
        </p:txBody>
      </p:sp>
    </p:spTree>
    <p:extLst>
      <p:ext uri="{BB962C8B-B14F-4D97-AF65-F5344CB8AC3E}">
        <p14:creationId xmlns:p14="http://schemas.microsoft.com/office/powerpoint/2010/main" val="402493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F1363E-38EF-F3FE-CB36-2B72363BBEDC}"/>
              </a:ext>
            </a:extLst>
          </p:cNvPr>
          <p:cNvSpPr>
            <a:spLocks noGrp="1"/>
          </p:cNvSpPr>
          <p:nvPr>
            <p:ph type="sldNum" sz="quarter" idx="12"/>
          </p:nvPr>
        </p:nvSpPr>
        <p:spPr/>
        <p:txBody>
          <a:bodyPr/>
          <a:lstStyle/>
          <a:p>
            <a:fld id="{CC5D1E41-C2CA-0245-8B37-E56DCF546357}" type="slidenum">
              <a:rPr lang="en-US" smtClean="0">
                <a:latin typeface="Helvetica" pitchFamily="2" charset="0"/>
              </a:rPr>
              <a:t>51</a:t>
            </a:fld>
            <a:endParaRPr lang="en-US">
              <a:latin typeface="Helvetica" pitchFamily="2" charset="0"/>
            </a:endParaRPr>
          </a:p>
        </p:txBody>
      </p:sp>
      <p:pic>
        <p:nvPicPr>
          <p:cNvPr id="10" name="Picture 9">
            <a:extLst>
              <a:ext uri="{FF2B5EF4-FFF2-40B4-BE49-F238E27FC236}">
                <a16:creationId xmlns:a16="http://schemas.microsoft.com/office/drawing/2014/main" id="{13CBECE3-B0AD-10B1-3664-CE12D4E2BAF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3778" y="330206"/>
            <a:ext cx="10244444" cy="6026144"/>
          </a:xfrm>
          <a:prstGeom prst="rect">
            <a:avLst/>
          </a:prstGeom>
        </p:spPr>
      </p:pic>
      <p:sp>
        <p:nvSpPr>
          <p:cNvPr id="11" name="Rectangle 10">
            <a:extLst>
              <a:ext uri="{FF2B5EF4-FFF2-40B4-BE49-F238E27FC236}">
                <a16:creationId xmlns:a16="http://schemas.microsoft.com/office/drawing/2014/main" id="{E8671C31-1A04-61E0-4498-5D386BA51FED}"/>
              </a:ext>
            </a:extLst>
          </p:cNvPr>
          <p:cNvSpPr/>
          <p:nvPr/>
        </p:nvSpPr>
        <p:spPr>
          <a:xfrm>
            <a:off x="1676400" y="1219200"/>
            <a:ext cx="9156700" cy="2324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2" name="Rectangle 11">
            <a:extLst>
              <a:ext uri="{FF2B5EF4-FFF2-40B4-BE49-F238E27FC236}">
                <a16:creationId xmlns:a16="http://schemas.microsoft.com/office/drawing/2014/main" id="{105D38F3-BCBC-222F-0C13-8B10A03A2E0C}"/>
              </a:ext>
            </a:extLst>
          </p:cNvPr>
          <p:cNvSpPr/>
          <p:nvPr/>
        </p:nvSpPr>
        <p:spPr>
          <a:xfrm>
            <a:off x="1676400" y="3543299"/>
            <a:ext cx="9156700" cy="2447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TextBox 13">
            <a:extLst>
              <a:ext uri="{FF2B5EF4-FFF2-40B4-BE49-F238E27FC236}">
                <a16:creationId xmlns:a16="http://schemas.microsoft.com/office/drawing/2014/main" id="{047B5306-9BC7-3F7B-25FE-38B8969AA0E6}"/>
              </a:ext>
            </a:extLst>
          </p:cNvPr>
          <p:cNvSpPr txBox="1"/>
          <p:nvPr/>
        </p:nvSpPr>
        <p:spPr>
          <a:xfrm>
            <a:off x="2363449" y="2879286"/>
            <a:ext cx="7465102" cy="1328023"/>
          </a:xfrm>
          <a:prstGeom prst="roundRect">
            <a:avLst/>
          </a:prstGeom>
          <a:solidFill>
            <a:schemeClr val="bg1"/>
          </a:solidFill>
          <a:ln w="57150">
            <a:solidFill>
              <a:srgbClr val="C51130"/>
            </a:solidFill>
          </a:ln>
        </p:spPr>
        <p:txBody>
          <a:bodyPr wrap="square">
            <a:spAutoFit/>
          </a:bodyPr>
          <a:lstStyle/>
          <a:p>
            <a:pPr algn="ctr">
              <a:buNone/>
            </a:pPr>
            <a:r>
              <a:rPr lang="en-GB" sz="3600" dirty="0">
                <a:effectLst/>
                <a:latin typeface="Helvetica" pitchFamily="2" charset="0"/>
              </a:rPr>
              <a:t>A single fabricated dataset reliably steers autonomous research.</a:t>
            </a:r>
          </a:p>
        </p:txBody>
      </p:sp>
      <p:sp>
        <p:nvSpPr>
          <p:cNvPr id="15" name="TextBox 14">
            <a:extLst>
              <a:ext uri="{FF2B5EF4-FFF2-40B4-BE49-F238E27FC236}">
                <a16:creationId xmlns:a16="http://schemas.microsoft.com/office/drawing/2014/main" id="{920FC46B-E79A-73F1-E6B0-6CF5C3E44839}"/>
              </a:ext>
            </a:extLst>
          </p:cNvPr>
          <p:cNvSpPr txBox="1"/>
          <p:nvPr/>
        </p:nvSpPr>
        <p:spPr>
          <a:xfrm>
            <a:off x="877133" y="2637649"/>
            <a:ext cx="10755234" cy="1569660"/>
          </a:xfrm>
          <a:prstGeom prst="rect">
            <a:avLst/>
          </a:prstGeom>
          <a:noFill/>
        </p:spPr>
        <p:txBody>
          <a:bodyPr wrap="square" rtlCol="0">
            <a:spAutoFit/>
          </a:bodyPr>
          <a:lstStyle/>
          <a:p>
            <a:pPr algn="ctr"/>
            <a:r>
              <a:rPr lang="en-GB" sz="3200" dirty="0">
                <a:latin typeface="Helvetica" pitchFamily="2" charset="0"/>
              </a:rPr>
              <a:t>Can indirect data poisoning attacks of a remote adversary successfully manipulate the conclusions of honest scientists towards findings preferable to the adversary?</a:t>
            </a:r>
          </a:p>
        </p:txBody>
      </p:sp>
    </p:spTree>
    <p:extLst>
      <p:ext uri="{BB962C8B-B14F-4D97-AF65-F5344CB8AC3E}">
        <p14:creationId xmlns:p14="http://schemas.microsoft.com/office/powerpoint/2010/main" val="41218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P spid="1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B44A-EDC7-F508-BFCD-4ADCBDEE4E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0D566-8171-05DB-222F-EA4DB8382BF7}"/>
              </a:ext>
            </a:extLst>
          </p:cNvPr>
          <p:cNvSpPr>
            <a:spLocks noGrp="1"/>
          </p:cNvSpPr>
          <p:nvPr>
            <p:ph type="sldNum" sz="quarter" idx="12"/>
          </p:nvPr>
        </p:nvSpPr>
        <p:spPr/>
        <p:txBody>
          <a:bodyPr/>
          <a:lstStyle/>
          <a:p>
            <a:fld id="{CC5D1E41-C2CA-0245-8B37-E56DCF546357}" type="slidenum">
              <a:rPr lang="en-US" smtClean="0"/>
              <a:t>52</a:t>
            </a:fld>
            <a:endParaRPr lang="en-US"/>
          </a:p>
        </p:txBody>
      </p:sp>
      <p:pic>
        <p:nvPicPr>
          <p:cNvPr id="10" name="Picture 9">
            <a:extLst>
              <a:ext uri="{FF2B5EF4-FFF2-40B4-BE49-F238E27FC236}">
                <a16:creationId xmlns:a16="http://schemas.microsoft.com/office/drawing/2014/main" id="{C23A66D1-91DB-6CEC-6B34-E6046F3E9C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3778" y="330206"/>
            <a:ext cx="10244444" cy="6026144"/>
          </a:xfrm>
          <a:prstGeom prst="rect">
            <a:avLst/>
          </a:prstGeom>
        </p:spPr>
      </p:pic>
      <p:sp>
        <p:nvSpPr>
          <p:cNvPr id="14" name="TextBox 13">
            <a:extLst>
              <a:ext uri="{FF2B5EF4-FFF2-40B4-BE49-F238E27FC236}">
                <a16:creationId xmlns:a16="http://schemas.microsoft.com/office/drawing/2014/main" id="{810EBF7C-3062-23B2-86D0-6913C7606F00}"/>
              </a:ext>
            </a:extLst>
          </p:cNvPr>
          <p:cNvSpPr txBox="1"/>
          <p:nvPr/>
        </p:nvSpPr>
        <p:spPr>
          <a:xfrm>
            <a:off x="1828800" y="2879286"/>
            <a:ext cx="8534400" cy="1328023"/>
          </a:xfrm>
          <a:prstGeom prst="roundRect">
            <a:avLst/>
          </a:prstGeom>
          <a:solidFill>
            <a:schemeClr val="bg1"/>
          </a:solidFill>
          <a:ln w="57150">
            <a:solidFill>
              <a:srgbClr val="C51130"/>
            </a:solidFill>
          </a:ln>
        </p:spPr>
        <p:txBody>
          <a:bodyPr wrap="square">
            <a:spAutoFit/>
          </a:bodyPr>
          <a:lstStyle/>
          <a:p>
            <a:pPr algn="ctr"/>
            <a:r>
              <a:rPr lang="en-GB" sz="3600" dirty="0">
                <a:latin typeface="Helvetica" pitchFamily="2" charset="0"/>
              </a:rPr>
              <a:t>Poisoning steers conclusions in opposing directions with equal success.</a:t>
            </a:r>
          </a:p>
        </p:txBody>
      </p:sp>
    </p:spTree>
    <p:extLst>
      <p:ext uri="{BB962C8B-B14F-4D97-AF65-F5344CB8AC3E}">
        <p14:creationId xmlns:p14="http://schemas.microsoft.com/office/powerpoint/2010/main" val="1711162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097A6E-EDA7-9746-C47D-30AC79430E20}"/>
              </a:ext>
            </a:extLst>
          </p:cNvPr>
          <p:cNvSpPr>
            <a:spLocks noGrp="1"/>
          </p:cNvSpPr>
          <p:nvPr>
            <p:ph type="sldNum" sz="quarter" idx="12"/>
          </p:nvPr>
        </p:nvSpPr>
        <p:spPr/>
        <p:txBody>
          <a:bodyPr/>
          <a:lstStyle/>
          <a:p>
            <a:fld id="{CC5D1E41-C2CA-0245-8B37-E56DCF546357}" type="slidenum">
              <a:rPr lang="en-US" smtClean="0"/>
              <a:t>53</a:t>
            </a:fld>
            <a:endParaRPr lang="en-US"/>
          </a:p>
        </p:txBody>
      </p:sp>
      <p:sp>
        <p:nvSpPr>
          <p:cNvPr id="5" name="TextBox 4">
            <a:extLst>
              <a:ext uri="{FF2B5EF4-FFF2-40B4-BE49-F238E27FC236}">
                <a16:creationId xmlns:a16="http://schemas.microsoft.com/office/drawing/2014/main" id="{197A68E6-3DBA-C7B4-8B0D-9C7DB214A83F}"/>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Some Qualitative Findings</a:t>
            </a:r>
          </a:p>
        </p:txBody>
      </p:sp>
      <p:sp>
        <p:nvSpPr>
          <p:cNvPr id="6" name="TextBox 5">
            <a:extLst>
              <a:ext uri="{FF2B5EF4-FFF2-40B4-BE49-F238E27FC236}">
                <a16:creationId xmlns:a16="http://schemas.microsoft.com/office/drawing/2014/main" id="{46C8C4F4-DF9F-9945-23AB-F126C6168F36}"/>
              </a:ext>
            </a:extLst>
          </p:cNvPr>
          <p:cNvSpPr txBox="1"/>
          <p:nvPr/>
        </p:nvSpPr>
        <p:spPr>
          <a:xfrm>
            <a:off x="497042" y="1705240"/>
            <a:ext cx="11197916" cy="4478149"/>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Helvetica" pitchFamily="2" charset="0"/>
              </a:rPr>
              <a:t>Agents can </a:t>
            </a:r>
            <a:r>
              <a:rPr lang="en-US" sz="3000" b="1" dirty="0">
                <a:latin typeface="Helvetica" pitchFamily="2" charset="0"/>
              </a:rPr>
              <a:t>reinforce poisoned narratives </a:t>
            </a:r>
            <a:r>
              <a:rPr lang="en-US" sz="3000" dirty="0">
                <a:latin typeface="Helvetica" pitchFamily="2" charset="0"/>
              </a:rPr>
              <a:t>in the metadata:</a:t>
            </a:r>
          </a:p>
          <a:p>
            <a:pPr marL="742950" lvl="1" indent="-285750">
              <a:spcAft>
                <a:spcPts val="600"/>
              </a:spcAft>
              <a:buFont typeface="Arial" panose="020B0604020202020204" pitchFamily="34" charset="0"/>
              <a:buChar char="•"/>
            </a:pPr>
            <a:r>
              <a:rPr lang="en-US" sz="3000" dirty="0">
                <a:latin typeface="Helvetica" pitchFamily="2" charset="0"/>
              </a:rPr>
              <a:t>E.g., actively question the methodological validity of the pre-existing dataset;</a:t>
            </a:r>
          </a:p>
          <a:p>
            <a:pPr marL="742950" lvl="1" indent="-285750">
              <a:spcAft>
                <a:spcPts val="600"/>
              </a:spcAft>
              <a:buFont typeface="Arial" panose="020B0604020202020204" pitchFamily="34" charset="0"/>
              <a:buChar char="•"/>
            </a:pPr>
            <a:r>
              <a:rPr lang="en-US" sz="3000" dirty="0">
                <a:latin typeface="Helvetica" pitchFamily="2" charset="0"/>
              </a:rPr>
              <a:t>E.g., regurgitate policy recommendations</a:t>
            </a:r>
          </a:p>
          <a:p>
            <a:pPr marL="742950" lvl="1" indent="-285750">
              <a:spcAft>
                <a:spcPts val="600"/>
              </a:spcAft>
              <a:buFont typeface="Arial" panose="020B0604020202020204" pitchFamily="34" charset="0"/>
              <a:buChar char="•"/>
            </a:pPr>
            <a:endParaRPr lang="en-US" sz="3000" dirty="0">
              <a:latin typeface="Helvetica" pitchFamily="2" charset="0"/>
            </a:endParaRPr>
          </a:p>
          <a:p>
            <a:pPr marL="285750" indent="-285750">
              <a:buFont typeface="Arial" panose="020B0604020202020204" pitchFamily="34" charset="0"/>
              <a:buChar char="•"/>
            </a:pPr>
            <a:r>
              <a:rPr lang="en-US" sz="3000" dirty="0">
                <a:latin typeface="Helvetica" pitchFamily="2" charset="0"/>
              </a:rPr>
              <a:t>They can also </a:t>
            </a:r>
            <a:r>
              <a:rPr lang="en-US" sz="3000" b="1" dirty="0">
                <a:latin typeface="Helvetica" pitchFamily="2" charset="0"/>
              </a:rPr>
              <a:t>invent signals of trust </a:t>
            </a:r>
            <a:r>
              <a:rPr lang="en-US" sz="3000" dirty="0">
                <a:latin typeface="Helvetica" pitchFamily="2" charset="0"/>
              </a:rPr>
              <a:t>for the poisoned dataset:</a:t>
            </a:r>
          </a:p>
          <a:p>
            <a:pPr marL="742950" lvl="1" indent="-285750">
              <a:spcAft>
                <a:spcPts val="600"/>
              </a:spcAft>
              <a:buFont typeface="Arial" panose="020B0604020202020204" pitchFamily="34" charset="0"/>
              <a:buChar char="•"/>
            </a:pPr>
            <a:r>
              <a:rPr lang="en-US" sz="3000" dirty="0">
                <a:latin typeface="Helvetica" pitchFamily="2" charset="0"/>
              </a:rPr>
              <a:t>E.g., saying that the poisoned dataset was a pre-registered study.</a:t>
            </a:r>
          </a:p>
        </p:txBody>
      </p:sp>
    </p:spTree>
    <p:extLst>
      <p:ext uri="{BB962C8B-B14F-4D97-AF65-F5344CB8AC3E}">
        <p14:creationId xmlns:p14="http://schemas.microsoft.com/office/powerpoint/2010/main" val="13456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E439-39B4-FD7D-2820-F9A6486B717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AADF22-E963-963D-7878-EAFEAD566CEE}"/>
              </a:ext>
            </a:extLst>
          </p:cNvPr>
          <p:cNvSpPr>
            <a:spLocks noGrp="1"/>
          </p:cNvSpPr>
          <p:nvPr>
            <p:ph type="sldNum" sz="quarter" idx="12"/>
          </p:nvPr>
        </p:nvSpPr>
        <p:spPr/>
        <p:txBody>
          <a:bodyPr/>
          <a:lstStyle/>
          <a:p>
            <a:fld id="{CC5D1E41-C2CA-0245-8B37-E56DCF546357}" type="slidenum">
              <a:rPr lang="en-US" smtClean="0">
                <a:latin typeface="Helvetica" pitchFamily="2" charset="0"/>
              </a:rPr>
              <a:t>54</a:t>
            </a:fld>
            <a:endParaRPr lang="en-US">
              <a:latin typeface="Helvetica" pitchFamily="2" charset="0"/>
            </a:endParaRPr>
          </a:p>
        </p:txBody>
      </p:sp>
      <p:pic>
        <p:nvPicPr>
          <p:cNvPr id="10" name="Picture 9">
            <a:extLst>
              <a:ext uri="{FF2B5EF4-FFF2-40B4-BE49-F238E27FC236}">
                <a16:creationId xmlns:a16="http://schemas.microsoft.com/office/drawing/2014/main" id="{5AE737D0-35B7-A776-F494-0AC7B5F7A7D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3778" y="330206"/>
            <a:ext cx="10244444" cy="6026143"/>
          </a:xfrm>
          <a:prstGeom prst="rect">
            <a:avLst/>
          </a:prstGeom>
        </p:spPr>
      </p:pic>
      <p:sp>
        <p:nvSpPr>
          <p:cNvPr id="5" name="Rectangle 4">
            <a:extLst>
              <a:ext uri="{FF2B5EF4-FFF2-40B4-BE49-F238E27FC236}">
                <a16:creationId xmlns:a16="http://schemas.microsoft.com/office/drawing/2014/main" id="{C3C8C299-006B-5D13-34D0-1B02FDB0B4C6}"/>
              </a:ext>
            </a:extLst>
          </p:cNvPr>
          <p:cNvSpPr/>
          <p:nvPr/>
        </p:nvSpPr>
        <p:spPr>
          <a:xfrm>
            <a:off x="1678898" y="1259174"/>
            <a:ext cx="9144000" cy="4661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4" name="TextBox 13">
            <a:extLst>
              <a:ext uri="{FF2B5EF4-FFF2-40B4-BE49-F238E27FC236}">
                <a16:creationId xmlns:a16="http://schemas.microsoft.com/office/drawing/2014/main" id="{77FA3A02-0F77-A64A-1AD0-84069816DB1B}"/>
              </a:ext>
            </a:extLst>
          </p:cNvPr>
          <p:cNvSpPr txBox="1"/>
          <p:nvPr/>
        </p:nvSpPr>
        <p:spPr>
          <a:xfrm>
            <a:off x="1828800" y="2879286"/>
            <a:ext cx="8534400" cy="1328023"/>
          </a:xfrm>
          <a:prstGeom prst="roundRect">
            <a:avLst/>
          </a:prstGeom>
          <a:solidFill>
            <a:schemeClr val="bg1"/>
          </a:solidFill>
          <a:ln w="57150">
            <a:solidFill>
              <a:srgbClr val="C51130"/>
            </a:solidFill>
          </a:ln>
        </p:spPr>
        <p:txBody>
          <a:bodyPr wrap="square">
            <a:spAutoFit/>
          </a:bodyPr>
          <a:lstStyle/>
          <a:p>
            <a:pPr algn="ctr"/>
            <a:r>
              <a:rPr lang="en-GB" sz="3600" dirty="0">
                <a:latin typeface="Helvetica" pitchFamily="2" charset="0"/>
              </a:rPr>
              <a:t>Agents almost never notice the poisoned dataset.</a:t>
            </a:r>
          </a:p>
        </p:txBody>
      </p:sp>
      <p:sp>
        <p:nvSpPr>
          <p:cNvPr id="6" name="TextBox 5">
            <a:extLst>
              <a:ext uri="{FF2B5EF4-FFF2-40B4-BE49-F238E27FC236}">
                <a16:creationId xmlns:a16="http://schemas.microsoft.com/office/drawing/2014/main" id="{A2701B92-DDB3-A6FE-F370-887FF20BE33D}"/>
              </a:ext>
            </a:extLst>
          </p:cNvPr>
          <p:cNvSpPr txBox="1"/>
          <p:nvPr/>
        </p:nvSpPr>
        <p:spPr>
          <a:xfrm>
            <a:off x="1161780" y="2920508"/>
            <a:ext cx="9868440" cy="1569660"/>
          </a:xfrm>
          <a:prstGeom prst="rect">
            <a:avLst/>
          </a:prstGeom>
          <a:noFill/>
        </p:spPr>
        <p:txBody>
          <a:bodyPr wrap="square" rtlCol="0">
            <a:spAutoFit/>
          </a:bodyPr>
          <a:lstStyle/>
          <a:p>
            <a:pPr algn="ctr"/>
            <a:r>
              <a:rPr lang="en-US" sz="3200" dirty="0">
                <a:latin typeface="Helvetica" pitchFamily="2" charset="0"/>
              </a:rPr>
              <a:t>Do agents detect the presence of the poisoned dataset and correctly attribute it to malicious manipulation?</a:t>
            </a:r>
          </a:p>
        </p:txBody>
      </p:sp>
    </p:spTree>
    <p:extLst>
      <p:ext uri="{BB962C8B-B14F-4D97-AF65-F5344CB8AC3E}">
        <p14:creationId xmlns:p14="http://schemas.microsoft.com/office/powerpoint/2010/main" val="26811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E65C28-3A23-2C25-4A71-637BA9B24D31}"/>
              </a:ext>
            </a:extLst>
          </p:cNvPr>
          <p:cNvSpPr>
            <a:spLocks noGrp="1"/>
          </p:cNvSpPr>
          <p:nvPr>
            <p:ph type="sldNum" sz="quarter" idx="12"/>
          </p:nvPr>
        </p:nvSpPr>
        <p:spPr/>
        <p:txBody>
          <a:bodyPr/>
          <a:lstStyle/>
          <a:p>
            <a:fld id="{CC5D1E41-C2CA-0245-8B37-E56DCF546357}" type="slidenum">
              <a:rPr lang="en-US" smtClean="0"/>
              <a:t>55</a:t>
            </a:fld>
            <a:endParaRPr lang="en-US"/>
          </a:p>
        </p:txBody>
      </p:sp>
      <p:sp>
        <p:nvSpPr>
          <p:cNvPr id="5" name="TextBox 4">
            <a:extLst>
              <a:ext uri="{FF2B5EF4-FFF2-40B4-BE49-F238E27FC236}">
                <a16:creationId xmlns:a16="http://schemas.microsoft.com/office/drawing/2014/main" id="{E0727897-4F2B-0C93-6CFC-91E534E54FDC}"/>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Our Tested Mitigations</a:t>
            </a:r>
          </a:p>
        </p:txBody>
      </p:sp>
      <p:sp>
        <p:nvSpPr>
          <p:cNvPr id="6" name="TextBox 5">
            <a:extLst>
              <a:ext uri="{FF2B5EF4-FFF2-40B4-BE49-F238E27FC236}">
                <a16:creationId xmlns:a16="http://schemas.microsoft.com/office/drawing/2014/main" id="{1305924E-D5A5-20BE-5F58-8AFE95FB89A0}"/>
              </a:ext>
            </a:extLst>
          </p:cNvPr>
          <p:cNvSpPr txBox="1"/>
          <p:nvPr/>
        </p:nvSpPr>
        <p:spPr>
          <a:xfrm>
            <a:off x="838200" y="1508933"/>
            <a:ext cx="10852879" cy="907941"/>
          </a:xfrm>
          <a:prstGeom prst="rect">
            <a:avLst/>
          </a:prstGeom>
          <a:noFill/>
        </p:spPr>
        <p:txBody>
          <a:bodyPr wrap="square" rtlCol="0">
            <a:spAutoFit/>
          </a:bodyPr>
          <a:lstStyle/>
          <a:p>
            <a:pPr>
              <a:spcAft>
                <a:spcPts val="600"/>
              </a:spcAft>
            </a:pPr>
            <a:r>
              <a:rPr lang="en-US" sz="2400" b="1" dirty="0">
                <a:latin typeface="Helvetica" pitchFamily="2" charset="0"/>
              </a:rPr>
              <a:t>We test 2 mitigation strategies:</a:t>
            </a:r>
          </a:p>
          <a:p>
            <a:pPr marL="285750" indent="-285750">
              <a:spcAft>
                <a:spcPts val="600"/>
              </a:spcAft>
              <a:buFont typeface="Arial" panose="020B0604020202020204" pitchFamily="34" charset="0"/>
              <a:buChar char="•"/>
            </a:pPr>
            <a:r>
              <a:rPr lang="en-US" sz="2400" b="1" dirty="0">
                <a:latin typeface="Helvetica" pitchFamily="2" charset="0"/>
              </a:rPr>
              <a:t>Scientist Persona</a:t>
            </a:r>
            <a:r>
              <a:rPr lang="en-US" sz="2400" dirty="0">
                <a:latin typeface="Helvetica" pitchFamily="2" charset="0"/>
              </a:rPr>
              <a:t>: Rigorous, honest, critical scientific persona for agents;</a:t>
            </a:r>
          </a:p>
        </p:txBody>
      </p:sp>
    </p:spTree>
    <p:extLst>
      <p:ext uri="{BB962C8B-B14F-4D97-AF65-F5344CB8AC3E}">
        <p14:creationId xmlns:p14="http://schemas.microsoft.com/office/powerpoint/2010/main" val="1226764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B0649-D63F-CA8C-2558-4E7C893FF19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B524A6-7DE7-06BD-3725-3503FC810A50}"/>
              </a:ext>
            </a:extLst>
          </p:cNvPr>
          <p:cNvSpPr>
            <a:spLocks noGrp="1"/>
          </p:cNvSpPr>
          <p:nvPr>
            <p:ph type="sldNum" sz="quarter" idx="12"/>
          </p:nvPr>
        </p:nvSpPr>
        <p:spPr/>
        <p:txBody>
          <a:bodyPr/>
          <a:lstStyle/>
          <a:p>
            <a:fld id="{CC5D1E41-C2CA-0245-8B37-E56DCF546357}" type="slidenum">
              <a:rPr lang="en-US" smtClean="0"/>
              <a:t>56</a:t>
            </a:fld>
            <a:endParaRPr lang="en-US"/>
          </a:p>
        </p:txBody>
      </p:sp>
      <p:sp>
        <p:nvSpPr>
          <p:cNvPr id="5" name="TextBox 4">
            <a:extLst>
              <a:ext uri="{FF2B5EF4-FFF2-40B4-BE49-F238E27FC236}">
                <a16:creationId xmlns:a16="http://schemas.microsoft.com/office/drawing/2014/main" id="{18857C05-3FBA-C1B1-2539-C580A2FA47F5}"/>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Our Tested Mitigations</a:t>
            </a:r>
          </a:p>
        </p:txBody>
      </p:sp>
      <p:sp>
        <p:nvSpPr>
          <p:cNvPr id="6" name="TextBox 5">
            <a:extLst>
              <a:ext uri="{FF2B5EF4-FFF2-40B4-BE49-F238E27FC236}">
                <a16:creationId xmlns:a16="http://schemas.microsoft.com/office/drawing/2014/main" id="{BB99F25A-F15F-F1ED-ECF2-8AE64BA62B9B}"/>
              </a:ext>
            </a:extLst>
          </p:cNvPr>
          <p:cNvSpPr txBox="1"/>
          <p:nvPr/>
        </p:nvSpPr>
        <p:spPr>
          <a:xfrm>
            <a:off x="838200" y="1508933"/>
            <a:ext cx="10852879" cy="1277273"/>
          </a:xfrm>
          <a:prstGeom prst="rect">
            <a:avLst/>
          </a:prstGeom>
          <a:noFill/>
        </p:spPr>
        <p:txBody>
          <a:bodyPr wrap="square" rtlCol="0">
            <a:spAutoFit/>
          </a:bodyPr>
          <a:lstStyle/>
          <a:p>
            <a:pPr>
              <a:spcAft>
                <a:spcPts val="600"/>
              </a:spcAft>
            </a:pPr>
            <a:r>
              <a:rPr lang="en-US" sz="2400" b="1" dirty="0">
                <a:latin typeface="Helvetica" pitchFamily="2" charset="0"/>
              </a:rPr>
              <a:t>We test 2 mitigation strategies:</a:t>
            </a:r>
          </a:p>
          <a:p>
            <a:pPr marL="285750" indent="-285750">
              <a:buFont typeface="Arial" panose="020B0604020202020204" pitchFamily="34" charset="0"/>
              <a:buChar char="•"/>
            </a:pPr>
            <a:r>
              <a:rPr lang="en-US" sz="2400" b="1" dirty="0">
                <a:latin typeface="Helvetica" pitchFamily="2" charset="0"/>
              </a:rPr>
              <a:t>Data Provenance Audit</a:t>
            </a:r>
            <a:r>
              <a:rPr lang="en-US" sz="2400" dirty="0">
                <a:latin typeface="Helvetica" pitchFamily="2" charset="0"/>
              </a:rPr>
              <a:t>: A five-component skill that can be executed for each downloaded dataset:</a:t>
            </a:r>
          </a:p>
        </p:txBody>
      </p:sp>
      <p:graphicFrame>
        <p:nvGraphicFramePr>
          <p:cNvPr id="2" name="Diagram 1">
            <a:extLst>
              <a:ext uri="{FF2B5EF4-FFF2-40B4-BE49-F238E27FC236}">
                <a16:creationId xmlns:a16="http://schemas.microsoft.com/office/drawing/2014/main" id="{0762C4EF-41DB-98A3-30D0-5493B5AFB874}"/>
              </a:ext>
            </a:extLst>
          </p:cNvPr>
          <p:cNvGraphicFramePr/>
          <p:nvPr>
            <p:extLst>
              <p:ext uri="{D42A27DB-BD31-4B8C-83A1-F6EECF244321}">
                <p14:modId xmlns:p14="http://schemas.microsoft.com/office/powerpoint/2010/main" val="4034190007"/>
              </p:ext>
            </p:extLst>
          </p:nvPr>
        </p:nvGraphicFramePr>
        <p:xfrm>
          <a:off x="634583" y="2955418"/>
          <a:ext cx="10922834"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eft Brace 2">
            <a:extLst>
              <a:ext uri="{FF2B5EF4-FFF2-40B4-BE49-F238E27FC236}">
                <a16:creationId xmlns:a16="http://schemas.microsoft.com/office/drawing/2014/main" id="{A3D48B33-7391-A883-CE20-99DC8871155D}"/>
              </a:ext>
            </a:extLst>
          </p:cNvPr>
          <p:cNvSpPr/>
          <p:nvPr/>
        </p:nvSpPr>
        <p:spPr>
          <a:xfrm rot="16200000">
            <a:off x="5913439" y="385900"/>
            <a:ext cx="365125" cy="10922830"/>
          </a:xfrm>
          <a:prstGeom prst="leftBrace">
            <a:avLst>
              <a:gd name="adj1" fmla="val 31238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D105DDB-7A44-F81D-5F24-7DF4721B29C6}"/>
              </a:ext>
            </a:extLst>
          </p:cNvPr>
          <p:cNvSpPr txBox="1"/>
          <p:nvPr/>
        </p:nvSpPr>
        <p:spPr>
          <a:xfrm>
            <a:off x="4036912" y="6029878"/>
            <a:ext cx="4573688" cy="400110"/>
          </a:xfrm>
          <a:prstGeom prst="rect">
            <a:avLst/>
          </a:prstGeom>
          <a:noFill/>
        </p:spPr>
        <p:txBody>
          <a:bodyPr wrap="none" rtlCol="0">
            <a:spAutoFit/>
          </a:bodyPr>
          <a:lstStyle/>
          <a:p>
            <a:r>
              <a:rPr lang="en-US" sz="2000" dirty="0">
                <a:latin typeface="Helvetica" pitchFamily="2" charset="0"/>
              </a:rPr>
              <a:t>Run in parallel, then synthesize results</a:t>
            </a:r>
          </a:p>
        </p:txBody>
      </p:sp>
    </p:spTree>
    <p:extLst>
      <p:ext uri="{BB962C8B-B14F-4D97-AF65-F5344CB8AC3E}">
        <p14:creationId xmlns:p14="http://schemas.microsoft.com/office/powerpoint/2010/main" val="371026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3D52-3094-2517-CDD4-A788236828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F2634F-E9B9-64AA-D90C-E95B6922600A}"/>
              </a:ext>
            </a:extLst>
          </p:cNvPr>
          <p:cNvSpPr>
            <a:spLocks noGrp="1"/>
          </p:cNvSpPr>
          <p:nvPr>
            <p:ph type="sldNum" sz="quarter" idx="12"/>
          </p:nvPr>
        </p:nvSpPr>
        <p:spPr/>
        <p:txBody>
          <a:bodyPr/>
          <a:lstStyle/>
          <a:p>
            <a:fld id="{CC5D1E41-C2CA-0245-8B37-E56DCF546357}" type="slidenum">
              <a:rPr lang="en-US" smtClean="0"/>
              <a:t>57</a:t>
            </a:fld>
            <a:endParaRPr lang="en-US"/>
          </a:p>
        </p:txBody>
      </p:sp>
      <p:pic>
        <p:nvPicPr>
          <p:cNvPr id="10" name="Picture 9">
            <a:extLst>
              <a:ext uri="{FF2B5EF4-FFF2-40B4-BE49-F238E27FC236}">
                <a16:creationId xmlns:a16="http://schemas.microsoft.com/office/drawing/2014/main" id="{AEB97EBB-8261-A072-B4CC-03DDF4BA8C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3778" y="330206"/>
            <a:ext cx="10244443" cy="6026143"/>
          </a:xfrm>
          <a:prstGeom prst="rect">
            <a:avLst/>
          </a:prstGeom>
        </p:spPr>
      </p:pic>
      <p:sp>
        <p:nvSpPr>
          <p:cNvPr id="5" name="Rectangle 4">
            <a:extLst>
              <a:ext uri="{FF2B5EF4-FFF2-40B4-BE49-F238E27FC236}">
                <a16:creationId xmlns:a16="http://schemas.microsoft.com/office/drawing/2014/main" id="{62F40981-D5D1-4927-B8A3-582799DAD5A6}"/>
              </a:ext>
            </a:extLst>
          </p:cNvPr>
          <p:cNvSpPr/>
          <p:nvPr/>
        </p:nvSpPr>
        <p:spPr>
          <a:xfrm>
            <a:off x="1678898" y="1259174"/>
            <a:ext cx="9144000" cy="4661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F5EC62-DDEF-9C2B-63DF-4D216BCD64BE}"/>
              </a:ext>
            </a:extLst>
          </p:cNvPr>
          <p:cNvSpPr txBox="1"/>
          <p:nvPr/>
        </p:nvSpPr>
        <p:spPr>
          <a:xfrm>
            <a:off x="1828799" y="2488638"/>
            <a:ext cx="8534400" cy="1940957"/>
          </a:xfrm>
          <a:prstGeom prst="roundRect">
            <a:avLst/>
          </a:prstGeom>
          <a:solidFill>
            <a:schemeClr val="bg1"/>
          </a:solidFill>
          <a:ln w="57150">
            <a:solidFill>
              <a:srgbClr val="C51130"/>
            </a:solidFill>
          </a:ln>
        </p:spPr>
        <p:txBody>
          <a:bodyPr wrap="square">
            <a:spAutoFit/>
          </a:bodyPr>
          <a:lstStyle/>
          <a:p>
            <a:pPr algn="ctr"/>
            <a:r>
              <a:rPr lang="en-GB" sz="3600" dirty="0">
                <a:latin typeface="Helvetica" pitchFamily="2" charset="0"/>
              </a:rPr>
              <a:t>A scientist persona is not enough. Auditing provenance eliminates poisoning attacks.</a:t>
            </a:r>
          </a:p>
        </p:txBody>
      </p:sp>
      <p:sp>
        <p:nvSpPr>
          <p:cNvPr id="6" name="TextBox 5">
            <a:extLst>
              <a:ext uri="{FF2B5EF4-FFF2-40B4-BE49-F238E27FC236}">
                <a16:creationId xmlns:a16="http://schemas.microsoft.com/office/drawing/2014/main" id="{D1405972-A898-F7C3-B626-0BD0F091589B}"/>
              </a:ext>
            </a:extLst>
          </p:cNvPr>
          <p:cNvSpPr txBox="1"/>
          <p:nvPr/>
        </p:nvSpPr>
        <p:spPr>
          <a:xfrm>
            <a:off x="1161780" y="2920508"/>
            <a:ext cx="9868440" cy="1077218"/>
          </a:xfrm>
          <a:prstGeom prst="rect">
            <a:avLst/>
          </a:prstGeom>
          <a:noFill/>
        </p:spPr>
        <p:txBody>
          <a:bodyPr wrap="square" rtlCol="0">
            <a:spAutoFit/>
          </a:bodyPr>
          <a:lstStyle/>
          <a:p>
            <a:pPr algn="ctr"/>
            <a:r>
              <a:rPr lang="en-US" sz="3200" dirty="0">
                <a:latin typeface="Helvetica" pitchFamily="2" charset="0"/>
              </a:rPr>
              <a:t>Can our mitigations reduce the likelihood that indirect data poisoning succeeds?</a:t>
            </a:r>
          </a:p>
        </p:txBody>
      </p:sp>
    </p:spTree>
    <p:extLst>
      <p:ext uri="{BB962C8B-B14F-4D97-AF65-F5344CB8AC3E}">
        <p14:creationId xmlns:p14="http://schemas.microsoft.com/office/powerpoint/2010/main" val="37464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71A07-57B1-59D2-2DA6-C6DA66175826}"/>
              </a:ext>
            </a:extLst>
          </p:cNvPr>
          <p:cNvSpPr>
            <a:spLocks noGrp="1"/>
          </p:cNvSpPr>
          <p:nvPr>
            <p:ph type="sldNum" sz="quarter" idx="12"/>
          </p:nvPr>
        </p:nvSpPr>
        <p:spPr/>
        <p:txBody>
          <a:bodyPr/>
          <a:lstStyle/>
          <a:p>
            <a:fld id="{CC5D1E41-C2CA-0245-8B37-E56DCF546357}" type="slidenum">
              <a:rPr lang="en-US" smtClean="0"/>
              <a:t>58</a:t>
            </a:fld>
            <a:endParaRPr lang="en-US"/>
          </a:p>
        </p:txBody>
      </p:sp>
      <p:sp>
        <p:nvSpPr>
          <p:cNvPr id="5" name="TextBox 4">
            <a:extLst>
              <a:ext uri="{FF2B5EF4-FFF2-40B4-BE49-F238E27FC236}">
                <a16:creationId xmlns:a16="http://schemas.microsoft.com/office/drawing/2014/main" id="{44C71E09-9245-CE7E-6C8A-8BCEEEEB9FED}"/>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Implications of Indirect Data Poisoning</a:t>
            </a:r>
          </a:p>
        </p:txBody>
      </p:sp>
      <p:sp>
        <p:nvSpPr>
          <p:cNvPr id="6" name="TextBox 5">
            <a:extLst>
              <a:ext uri="{FF2B5EF4-FFF2-40B4-BE49-F238E27FC236}">
                <a16:creationId xmlns:a16="http://schemas.microsoft.com/office/drawing/2014/main" id="{14D09A90-67EF-863F-9872-0E5A9F101765}"/>
              </a:ext>
            </a:extLst>
          </p:cNvPr>
          <p:cNvSpPr txBox="1"/>
          <p:nvPr/>
        </p:nvSpPr>
        <p:spPr>
          <a:xfrm>
            <a:off x="1044367" y="2355319"/>
            <a:ext cx="10103266" cy="298543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b="1" dirty="0">
                <a:latin typeface="Helvetica" pitchFamily="2" charset="0"/>
              </a:rPr>
              <a:t>Scalable Scientific Fraud</a:t>
            </a:r>
            <a:r>
              <a:rPr lang="en-US" sz="2800" dirty="0">
                <a:latin typeface="Helvetica" pitchFamily="2" charset="0"/>
              </a:rPr>
              <a:t>: Makes scientific fraud scalable and hard to detect;</a:t>
            </a:r>
          </a:p>
          <a:p>
            <a:pPr marL="285750" indent="-285750">
              <a:spcAft>
                <a:spcPts val="1200"/>
              </a:spcAft>
              <a:buFont typeface="Arial" panose="020B0604020202020204" pitchFamily="34" charset="0"/>
              <a:buChar char="•"/>
            </a:pPr>
            <a:r>
              <a:rPr lang="en-US" sz="2800" b="1" dirty="0">
                <a:latin typeface="Helvetica" pitchFamily="2" charset="0"/>
              </a:rPr>
              <a:t>Fraud as Search Engine Optimization: </a:t>
            </a:r>
            <a:r>
              <a:rPr lang="en-US" sz="2800" dirty="0">
                <a:latin typeface="Helvetica" pitchFamily="2" charset="0"/>
              </a:rPr>
              <a:t>Retrieval rather than reasoning drives poisoning success;</a:t>
            </a:r>
          </a:p>
          <a:p>
            <a:pPr marL="285750" indent="-285750">
              <a:spcAft>
                <a:spcPts val="1200"/>
              </a:spcAft>
              <a:buFont typeface="Arial" panose="020B0604020202020204" pitchFamily="34" charset="0"/>
              <a:buChar char="•"/>
            </a:pPr>
            <a:r>
              <a:rPr lang="en-US" sz="2800" b="1" dirty="0">
                <a:latin typeface="Helvetica" pitchFamily="2" charset="0"/>
              </a:rPr>
              <a:t>Policy Recommendation Impact</a:t>
            </a:r>
            <a:r>
              <a:rPr lang="en-US" sz="2800" dirty="0">
                <a:latin typeface="Helvetica" pitchFamily="2" charset="0"/>
              </a:rPr>
              <a:t>: If policy makers use agents for scientific exploration, they will be misled.</a:t>
            </a:r>
          </a:p>
        </p:txBody>
      </p:sp>
    </p:spTree>
    <p:extLst>
      <p:ext uri="{BB962C8B-B14F-4D97-AF65-F5344CB8AC3E}">
        <p14:creationId xmlns:p14="http://schemas.microsoft.com/office/powerpoint/2010/main" val="2661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DC4CC-3295-F255-69D5-AC6CDC161C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E1BF3D-3C18-6325-6DF5-2D904F8F989B}"/>
              </a:ext>
            </a:extLst>
          </p:cNvPr>
          <p:cNvSpPr>
            <a:spLocks noGrp="1"/>
          </p:cNvSpPr>
          <p:nvPr>
            <p:ph type="sldNum" sz="quarter" idx="12"/>
          </p:nvPr>
        </p:nvSpPr>
        <p:spPr/>
        <p:txBody>
          <a:bodyPr/>
          <a:lstStyle/>
          <a:p>
            <a:fld id="{CC5D1E41-C2CA-0245-8B37-E56DCF546357}" type="slidenum">
              <a:rPr lang="en-US" smtClean="0"/>
              <a:t>59</a:t>
            </a:fld>
            <a:endParaRPr lang="en-US"/>
          </a:p>
        </p:txBody>
      </p:sp>
      <p:sp>
        <p:nvSpPr>
          <p:cNvPr id="5" name="TextBox 4">
            <a:extLst>
              <a:ext uri="{FF2B5EF4-FFF2-40B4-BE49-F238E27FC236}">
                <a16:creationId xmlns:a16="http://schemas.microsoft.com/office/drawing/2014/main" id="{CF268A85-A401-9313-989A-AF1D65DFE7DD}"/>
              </a:ext>
            </a:extLst>
          </p:cNvPr>
          <p:cNvSpPr txBox="1"/>
          <p:nvPr/>
        </p:nvSpPr>
        <p:spPr>
          <a:xfrm>
            <a:off x="497041" y="570280"/>
            <a:ext cx="11197918"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Key Actionable Takeaway</a:t>
            </a:r>
          </a:p>
        </p:txBody>
      </p:sp>
      <p:sp>
        <p:nvSpPr>
          <p:cNvPr id="7" name="TextBox 6">
            <a:extLst>
              <a:ext uri="{FF2B5EF4-FFF2-40B4-BE49-F238E27FC236}">
                <a16:creationId xmlns:a16="http://schemas.microsoft.com/office/drawing/2014/main" id="{D95C21DB-DDC6-BBC4-94B1-93917D5455D0}"/>
              </a:ext>
            </a:extLst>
          </p:cNvPr>
          <p:cNvSpPr txBox="1"/>
          <p:nvPr/>
        </p:nvSpPr>
        <p:spPr>
          <a:xfrm>
            <a:off x="1608944" y="2063409"/>
            <a:ext cx="8974112" cy="2281476"/>
          </a:xfrm>
          <a:prstGeom prst="roundRect">
            <a:avLst/>
          </a:prstGeom>
          <a:noFill/>
          <a:ln w="76200">
            <a:solidFill>
              <a:srgbClr val="C51130"/>
            </a:solidFill>
          </a:ln>
        </p:spPr>
        <p:txBody>
          <a:bodyPr wrap="square">
            <a:spAutoFit/>
          </a:bodyPr>
          <a:lstStyle/>
          <a:p>
            <a:pPr algn="ctr">
              <a:lnSpc>
                <a:spcPct val="100000"/>
              </a:lnSpc>
            </a:pPr>
            <a:r>
              <a:rPr lang="en-US" altLang="zh-CN" sz="3200" dirty="0">
                <a:solidFill>
                  <a:schemeClr val="tx1"/>
                </a:solidFill>
                <a:latin typeface="Helvetica" pitchFamily="2" charset="0"/>
                <a:cs typeface="Calibri" panose="020F0502020204030204" pitchFamily="34" charset="0"/>
                <a:sym typeface="+mn-ea"/>
              </a:rPr>
              <a:t>For all datasets downloaded from the </a:t>
            </a:r>
            <a:r>
              <a:rPr lang="en-US" altLang="zh-CN" sz="3200" dirty="0">
                <a:latin typeface="Helvetica" pitchFamily="2" charset="0"/>
                <a:cs typeface="Calibri" panose="020F0502020204030204" pitchFamily="34" charset="0"/>
                <a:sym typeface="+mn-ea"/>
              </a:rPr>
              <a:t>Internet, audit the provenance of the dataset using a multi-component skill to reduce the likelihood of indirect data poisoning </a:t>
            </a:r>
            <a:endParaRPr lang="en-GB" sz="3200" dirty="0">
              <a:solidFill>
                <a:schemeClr val="tx1"/>
              </a:solidFill>
              <a:latin typeface="Helvetica" pitchFamily="2"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303176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819F4-2C12-56E2-6B6F-394580BA28BA}"/>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So, what could go wrong?</a:t>
            </a:r>
          </a:p>
        </p:txBody>
      </p:sp>
      <p:sp>
        <p:nvSpPr>
          <p:cNvPr id="3" name="TextBox 2">
            <a:extLst>
              <a:ext uri="{FF2B5EF4-FFF2-40B4-BE49-F238E27FC236}">
                <a16:creationId xmlns:a16="http://schemas.microsoft.com/office/drawing/2014/main" id="{6A709E6D-6C0E-1C37-F213-5AAB9FB44351}"/>
              </a:ext>
            </a:extLst>
          </p:cNvPr>
          <p:cNvSpPr txBox="1"/>
          <p:nvPr/>
        </p:nvSpPr>
        <p:spPr>
          <a:xfrm>
            <a:off x="735318" y="3105834"/>
            <a:ext cx="4892045" cy="646331"/>
          </a:xfrm>
          <a:prstGeom prst="rect">
            <a:avLst/>
          </a:prstGeom>
          <a:noFill/>
        </p:spPr>
        <p:txBody>
          <a:bodyPr wrap="none" rtlCol="0">
            <a:spAutoFit/>
          </a:bodyPr>
          <a:lstStyle/>
          <a:p>
            <a:r>
              <a:rPr lang="en-US" sz="3600" dirty="0">
                <a:latin typeface="Helvetica" pitchFamily="2" charset="0"/>
              </a:rPr>
              <a:t>Turns out, quite a lot…</a:t>
            </a:r>
          </a:p>
        </p:txBody>
      </p:sp>
      <p:sp>
        <p:nvSpPr>
          <p:cNvPr id="7" name="Slide Number Placeholder 6">
            <a:extLst>
              <a:ext uri="{FF2B5EF4-FFF2-40B4-BE49-F238E27FC236}">
                <a16:creationId xmlns:a16="http://schemas.microsoft.com/office/drawing/2014/main" id="{9B205754-0796-CF0A-7EE7-69911CBCB4FE}"/>
              </a:ext>
            </a:extLst>
          </p:cNvPr>
          <p:cNvSpPr>
            <a:spLocks noGrp="1"/>
          </p:cNvSpPr>
          <p:nvPr>
            <p:ph type="sldNum" sz="quarter" idx="12"/>
          </p:nvPr>
        </p:nvSpPr>
        <p:spPr/>
        <p:txBody>
          <a:bodyPr/>
          <a:lstStyle/>
          <a:p>
            <a:fld id="{CC5D1E41-C2CA-0245-8B37-E56DCF546357}" type="slidenum">
              <a:rPr lang="en-US" smtClean="0">
                <a:latin typeface="Helvetica" pitchFamily="2" charset="0"/>
              </a:rPr>
              <a:t>6</a:t>
            </a:fld>
            <a:endParaRPr lang="en-US" dirty="0">
              <a:latin typeface="Helvetica" pitchFamily="2" charset="0"/>
            </a:endParaRPr>
          </a:p>
        </p:txBody>
      </p:sp>
      <p:sp>
        <p:nvSpPr>
          <p:cNvPr id="9" name="Rounded Rectangle 8">
            <a:extLst>
              <a:ext uri="{FF2B5EF4-FFF2-40B4-BE49-F238E27FC236}">
                <a16:creationId xmlns:a16="http://schemas.microsoft.com/office/drawing/2014/main" id="{9FC5FABA-CB7D-6F8A-C038-024E788C4D7E}"/>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10" name="Rounded Rectangle 9">
            <a:extLst>
              <a:ext uri="{FF2B5EF4-FFF2-40B4-BE49-F238E27FC236}">
                <a16:creationId xmlns:a16="http://schemas.microsoft.com/office/drawing/2014/main" id="{FAC66083-82F0-6A85-E2E6-AA28DDEE65DA}"/>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11" name="Rounded Rectangle 10">
            <a:extLst>
              <a:ext uri="{FF2B5EF4-FFF2-40B4-BE49-F238E27FC236}">
                <a16:creationId xmlns:a16="http://schemas.microsoft.com/office/drawing/2014/main" id="{DAC62B14-6BB9-BBF0-EC26-EEB79CC31A83}"/>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2" name="Rounded Rectangle 11">
            <a:extLst>
              <a:ext uri="{FF2B5EF4-FFF2-40B4-BE49-F238E27FC236}">
                <a16:creationId xmlns:a16="http://schemas.microsoft.com/office/drawing/2014/main" id="{E27533F5-3884-7581-07FB-86DEFBE059BA}"/>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5" name="Straight Arrow Connector 14">
            <a:extLst>
              <a:ext uri="{FF2B5EF4-FFF2-40B4-BE49-F238E27FC236}">
                <a16:creationId xmlns:a16="http://schemas.microsoft.com/office/drawing/2014/main" id="{E7F16FE5-2B37-A770-550A-F248502F8851}"/>
              </a:ext>
            </a:extLst>
          </p:cNvPr>
          <p:cNvCxnSpPr>
            <a:cxnSpLocks/>
            <a:stCxn id="9" idx="3"/>
            <a:endCxn id="10"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6CF4AF5C-6CFC-A48E-1C4D-E164BAAC36B7}"/>
              </a:ext>
            </a:extLst>
          </p:cNvPr>
          <p:cNvCxnSpPr>
            <a:cxnSpLocks/>
            <a:stCxn id="10" idx="3"/>
            <a:endCxn id="11"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2A6BE0A6-B8C7-32D0-0DED-50C9E456D048}"/>
              </a:ext>
            </a:extLst>
          </p:cNvPr>
          <p:cNvCxnSpPr>
            <a:cxnSpLocks/>
            <a:stCxn id="11" idx="3"/>
            <a:endCxn id="12"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44" name="Picture 43">
            <a:extLst>
              <a:ext uri="{FF2B5EF4-FFF2-40B4-BE49-F238E27FC236}">
                <a16:creationId xmlns:a16="http://schemas.microsoft.com/office/drawing/2014/main" id="{6E52E3A5-F61A-B427-A45C-40D13FE0B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4972" y="1286009"/>
            <a:ext cx="5391710" cy="4314904"/>
          </a:xfrm>
          <a:prstGeom prst="rect">
            <a:avLst/>
          </a:prstGeom>
        </p:spPr>
      </p:pic>
      <p:sp>
        <p:nvSpPr>
          <p:cNvPr id="45" name="TextBox 44">
            <a:extLst>
              <a:ext uri="{FF2B5EF4-FFF2-40B4-BE49-F238E27FC236}">
                <a16:creationId xmlns:a16="http://schemas.microsoft.com/office/drawing/2014/main" id="{DF67F830-036B-5A65-E602-F51D3436B024}"/>
              </a:ext>
            </a:extLst>
          </p:cNvPr>
          <p:cNvSpPr txBox="1"/>
          <p:nvPr/>
        </p:nvSpPr>
        <p:spPr>
          <a:xfrm>
            <a:off x="6064972" y="5202659"/>
            <a:ext cx="1147045" cy="369332"/>
          </a:xfrm>
          <a:prstGeom prst="rect">
            <a:avLst/>
          </a:prstGeom>
          <a:noFill/>
        </p:spPr>
        <p:txBody>
          <a:bodyPr wrap="none" rtlCol="0">
            <a:spAutoFit/>
          </a:bodyPr>
          <a:lstStyle/>
          <a:p>
            <a:r>
              <a:rPr lang="en-US" dirty="0">
                <a:solidFill>
                  <a:schemeClr val="bg1"/>
                </a:solidFill>
                <a:latin typeface="Impact" panose="020B0806030902050204" pitchFamily="34" charset="0"/>
              </a:rPr>
              <a:t>By GPT-5.5</a:t>
            </a:r>
          </a:p>
        </p:txBody>
      </p:sp>
    </p:spTree>
    <p:extLst>
      <p:ext uri="{BB962C8B-B14F-4D97-AF65-F5344CB8AC3E}">
        <p14:creationId xmlns:p14="http://schemas.microsoft.com/office/powerpoint/2010/main" val="2785749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E01C-6C3D-6276-F886-5D29F1C49AE1}"/>
              </a:ext>
            </a:extLst>
          </p:cNvPr>
          <p:cNvSpPr>
            <a:spLocks noGrp="1"/>
          </p:cNvSpPr>
          <p:nvPr>
            <p:ph type="title"/>
          </p:nvPr>
        </p:nvSpPr>
        <p:spPr/>
        <p:txBody>
          <a:bodyPr/>
          <a:lstStyle/>
          <a:p>
            <a:r>
              <a:rPr lang="en-US" dirty="0"/>
              <a:t>What More Can We Do?</a:t>
            </a:r>
          </a:p>
        </p:txBody>
      </p:sp>
      <p:sp>
        <p:nvSpPr>
          <p:cNvPr id="3" name="Text Placeholder 2">
            <a:extLst>
              <a:ext uri="{FF2B5EF4-FFF2-40B4-BE49-F238E27FC236}">
                <a16:creationId xmlns:a16="http://schemas.microsoft.com/office/drawing/2014/main" id="{D6DD9A5F-6480-81B7-0853-C5180C5A0B2A}"/>
              </a:ext>
            </a:extLst>
          </p:cNvPr>
          <p:cNvSpPr>
            <a:spLocks noGrp="1"/>
          </p:cNvSpPr>
          <p:nvPr>
            <p:ph type="body" idx="1"/>
          </p:nvPr>
        </p:nvSpPr>
        <p:spPr/>
        <p:txBody>
          <a:bodyPr/>
          <a:lstStyle/>
          <a:p>
            <a:r>
              <a:rPr lang="en-US" dirty="0">
                <a:latin typeface="Helvetica" pitchFamily="2" charset="0"/>
              </a:rPr>
              <a:t>Future work to safeguard scientific integrity</a:t>
            </a:r>
          </a:p>
        </p:txBody>
      </p:sp>
      <p:sp>
        <p:nvSpPr>
          <p:cNvPr id="6" name="Slide Number Placeholder 5">
            <a:extLst>
              <a:ext uri="{FF2B5EF4-FFF2-40B4-BE49-F238E27FC236}">
                <a16:creationId xmlns:a16="http://schemas.microsoft.com/office/drawing/2014/main" id="{1E2238D2-CAAE-0812-0096-4F5FD9227A1B}"/>
              </a:ext>
            </a:extLst>
          </p:cNvPr>
          <p:cNvSpPr>
            <a:spLocks noGrp="1"/>
          </p:cNvSpPr>
          <p:nvPr>
            <p:ph type="sldNum" sz="quarter" idx="12"/>
          </p:nvPr>
        </p:nvSpPr>
        <p:spPr/>
        <p:txBody>
          <a:bodyPr/>
          <a:lstStyle/>
          <a:p>
            <a:fld id="{CC5D1E41-C2CA-0245-8B37-E56DCF546357}" type="slidenum">
              <a:rPr lang="en-US" smtClean="0"/>
              <a:t>60</a:t>
            </a:fld>
            <a:endParaRPr lang="en-US"/>
          </a:p>
        </p:txBody>
      </p:sp>
    </p:spTree>
    <p:extLst>
      <p:ext uri="{BB962C8B-B14F-4D97-AF65-F5344CB8AC3E}">
        <p14:creationId xmlns:p14="http://schemas.microsoft.com/office/powerpoint/2010/main" val="2251592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D1DF-2D37-E843-828B-60F73C7DC3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17E1B5-2B22-769A-8DC5-B90902A60880}"/>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Agenda for this talk</a:t>
            </a:r>
          </a:p>
        </p:txBody>
      </p:sp>
      <p:sp>
        <p:nvSpPr>
          <p:cNvPr id="3" name="TextBox 2">
            <a:extLst>
              <a:ext uri="{FF2B5EF4-FFF2-40B4-BE49-F238E27FC236}">
                <a16:creationId xmlns:a16="http://schemas.microsoft.com/office/drawing/2014/main" id="{EBBDF5F0-1D2A-D0C6-AE0E-0F7FD631DADC}"/>
              </a:ext>
            </a:extLst>
          </p:cNvPr>
          <p:cNvSpPr txBox="1"/>
          <p:nvPr/>
        </p:nvSpPr>
        <p:spPr>
          <a:xfrm>
            <a:off x="822790" y="1711067"/>
            <a:ext cx="2645356" cy="954107"/>
          </a:xfrm>
          <a:prstGeom prst="rect">
            <a:avLst/>
          </a:prstGeom>
          <a:noFill/>
        </p:spPr>
        <p:txBody>
          <a:bodyPr wrap="square" rtlCol="0">
            <a:spAutoFit/>
          </a:bodyPr>
          <a:lstStyle/>
          <a:p>
            <a:pPr algn="ctr"/>
            <a:r>
              <a:rPr lang="en-US" sz="2800" b="1" dirty="0">
                <a:solidFill>
                  <a:schemeClr val="bg1">
                    <a:lumMod val="85000"/>
                  </a:schemeClr>
                </a:solidFill>
                <a:latin typeface="Helvetica" pitchFamily="2" charset="0"/>
              </a:rPr>
              <a:t>What is going wrong?</a:t>
            </a:r>
          </a:p>
        </p:txBody>
      </p:sp>
      <p:sp>
        <p:nvSpPr>
          <p:cNvPr id="4" name="TextBox 3">
            <a:extLst>
              <a:ext uri="{FF2B5EF4-FFF2-40B4-BE49-F238E27FC236}">
                <a16:creationId xmlns:a16="http://schemas.microsoft.com/office/drawing/2014/main" id="{9886D96C-D59B-C6F0-9004-FD195C492E39}"/>
              </a:ext>
            </a:extLst>
          </p:cNvPr>
          <p:cNvSpPr txBox="1"/>
          <p:nvPr/>
        </p:nvSpPr>
        <p:spPr>
          <a:xfrm>
            <a:off x="4543686" y="1711067"/>
            <a:ext cx="3104628" cy="954107"/>
          </a:xfrm>
          <a:prstGeom prst="rect">
            <a:avLst/>
          </a:prstGeom>
          <a:noFill/>
        </p:spPr>
        <p:txBody>
          <a:bodyPr wrap="square" rtlCol="0">
            <a:spAutoFit/>
          </a:bodyPr>
          <a:lstStyle/>
          <a:p>
            <a:pPr algn="ctr"/>
            <a:r>
              <a:rPr lang="en-US" sz="2800" b="1" dirty="0">
                <a:solidFill>
                  <a:schemeClr val="bg1">
                    <a:lumMod val="95000"/>
                  </a:schemeClr>
                </a:solidFill>
                <a:latin typeface="Helvetica" pitchFamily="2" charset="0"/>
              </a:rPr>
              <a:t>What are we doing about it?</a:t>
            </a:r>
          </a:p>
        </p:txBody>
      </p:sp>
      <p:sp>
        <p:nvSpPr>
          <p:cNvPr id="5" name="TextBox 4">
            <a:extLst>
              <a:ext uri="{FF2B5EF4-FFF2-40B4-BE49-F238E27FC236}">
                <a16:creationId xmlns:a16="http://schemas.microsoft.com/office/drawing/2014/main" id="{42EB62BE-059A-E152-A426-5FC3BA3C322B}"/>
              </a:ext>
            </a:extLst>
          </p:cNvPr>
          <p:cNvSpPr txBox="1"/>
          <p:nvPr/>
        </p:nvSpPr>
        <p:spPr>
          <a:xfrm>
            <a:off x="9058966" y="1711067"/>
            <a:ext cx="2179996" cy="954107"/>
          </a:xfrm>
          <a:prstGeom prst="rect">
            <a:avLst/>
          </a:prstGeom>
          <a:noFill/>
        </p:spPr>
        <p:txBody>
          <a:bodyPr wrap="square" rtlCol="0">
            <a:spAutoFit/>
          </a:bodyPr>
          <a:lstStyle/>
          <a:p>
            <a:pPr algn="ctr"/>
            <a:r>
              <a:rPr lang="en-US" sz="2800" b="1" dirty="0">
                <a:latin typeface="Helvetica" pitchFamily="2" charset="0"/>
              </a:rPr>
              <a:t>What more can we do?</a:t>
            </a:r>
          </a:p>
        </p:txBody>
      </p:sp>
      <p:sp>
        <p:nvSpPr>
          <p:cNvPr id="6" name="TextBox 5">
            <a:extLst>
              <a:ext uri="{FF2B5EF4-FFF2-40B4-BE49-F238E27FC236}">
                <a16:creationId xmlns:a16="http://schemas.microsoft.com/office/drawing/2014/main" id="{EABD8374-0131-7DFE-3EB7-037CCC574B05}"/>
              </a:ext>
            </a:extLst>
          </p:cNvPr>
          <p:cNvSpPr txBox="1"/>
          <p:nvPr/>
        </p:nvSpPr>
        <p:spPr>
          <a:xfrm>
            <a:off x="622300" y="3086100"/>
            <a:ext cx="3046334" cy="2169825"/>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Autonomous scientific research agents;</a:t>
            </a:r>
          </a:p>
          <a:p>
            <a:pPr marL="285750" indent="-285750">
              <a:buFont typeface="Arial" panose="020B0604020202020204" pitchFamily="34" charset="0"/>
              <a:buChar char="•"/>
            </a:pPr>
            <a:endParaRPr lang="en-US" sz="2000" dirty="0">
              <a:solidFill>
                <a:schemeClr val="bg1">
                  <a:lumMod val="85000"/>
                </a:schemeClr>
              </a:solidFill>
              <a:latin typeface="Helvetica" pitchFamily="2" charset="0"/>
              <a:cs typeface="Arial" panose="020B0604020202020204" pitchFamily="34" charset="0"/>
            </a:endParaRPr>
          </a:p>
          <a:p>
            <a:pPr marL="285750" indent="-285750">
              <a:spcAft>
                <a:spcPts val="12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Documented failure modes across the scientific pipeline.</a:t>
            </a:r>
          </a:p>
        </p:txBody>
      </p:sp>
      <p:sp>
        <p:nvSpPr>
          <p:cNvPr id="7" name="TextBox 6">
            <a:extLst>
              <a:ext uri="{FF2B5EF4-FFF2-40B4-BE49-F238E27FC236}">
                <a16:creationId xmlns:a16="http://schemas.microsoft.com/office/drawing/2014/main" id="{1CE7C501-A8C1-EED8-62C0-AF829E95F1E6}"/>
              </a:ext>
            </a:extLst>
          </p:cNvPr>
          <p:cNvSpPr txBox="1"/>
          <p:nvPr/>
        </p:nvSpPr>
        <p:spPr>
          <a:xfrm>
            <a:off x="4114798" y="3086100"/>
            <a:ext cx="3962402" cy="332398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000" dirty="0">
                <a:solidFill>
                  <a:schemeClr val="bg1">
                    <a:lumMod val="85000"/>
                  </a:schemeClr>
                </a:solidFill>
                <a:latin typeface="Helvetica" pitchFamily="2" charset="0"/>
                <a:cs typeface="Arial" panose="020B0604020202020204" pitchFamily="34" charset="0"/>
              </a:rPr>
              <a:t>How we can mitigate some of the pitfalls;</a:t>
            </a:r>
          </a:p>
          <a:p>
            <a:pPr marL="285750" indent="-285750">
              <a:spcAft>
                <a:spcPts val="1800"/>
              </a:spcAft>
              <a:buFont typeface="Arial" panose="020B0604020202020204" pitchFamily="34" charset="0"/>
              <a:buChar char="•"/>
            </a:pPr>
            <a:r>
              <a:rPr lang="en-US" sz="2000" i="1" dirty="0">
                <a:solidFill>
                  <a:schemeClr val="bg1">
                    <a:lumMod val="85000"/>
                  </a:schemeClr>
                </a:solidFill>
                <a:latin typeface="Helvetica" pitchFamily="2" charset="0"/>
                <a:cs typeface="Arial" panose="020B0604020202020204" pitchFamily="34" charset="0"/>
              </a:rPr>
              <a:t>The More You Automate, the Less You See: </a:t>
            </a:r>
            <a:r>
              <a:rPr lang="en-US" sz="2000" dirty="0">
                <a:solidFill>
                  <a:schemeClr val="bg1">
                    <a:lumMod val="85000"/>
                  </a:schemeClr>
                </a:solidFill>
                <a:latin typeface="Helvetica" pitchFamily="2" charset="0"/>
                <a:cs typeface="Arial" panose="020B0604020202020204" pitchFamily="34" charset="0"/>
              </a:rPr>
              <a:t>Hidden Pitfalls of AI Scientist Systems;</a:t>
            </a:r>
          </a:p>
          <a:p>
            <a:pPr marL="285750" indent="-285750">
              <a:spcAft>
                <a:spcPts val="1200"/>
              </a:spcAft>
              <a:buFont typeface="Arial" panose="020B0604020202020204" pitchFamily="34" charset="0"/>
              <a:buChar char="•"/>
            </a:pPr>
            <a:r>
              <a:rPr lang="en-US" sz="2000" i="1" dirty="0">
                <a:solidFill>
                  <a:schemeClr val="bg1">
                    <a:lumMod val="95000"/>
                  </a:schemeClr>
                </a:solidFill>
                <a:latin typeface="Helvetica" pitchFamily="2" charset="0"/>
                <a:cs typeface="Arial" panose="020B0604020202020204" pitchFamily="34" charset="0"/>
              </a:rPr>
              <a:t>Distributed Denial of Science: </a:t>
            </a:r>
            <a:r>
              <a:rPr lang="en-US" sz="2000" dirty="0">
                <a:solidFill>
                  <a:schemeClr val="bg1">
                    <a:lumMod val="95000"/>
                  </a:schemeClr>
                </a:solidFill>
                <a:latin typeface="Helvetica" pitchFamily="2" charset="0"/>
                <a:cs typeface="Arial" panose="020B0604020202020204" pitchFamily="34" charset="0"/>
              </a:rPr>
              <a:t>How Indirect Data Poisoning of AI Systems Can Industrialize Scientific Fraud.</a:t>
            </a:r>
          </a:p>
        </p:txBody>
      </p:sp>
      <p:sp>
        <p:nvSpPr>
          <p:cNvPr id="8" name="TextBox 7">
            <a:extLst>
              <a:ext uri="{FF2B5EF4-FFF2-40B4-BE49-F238E27FC236}">
                <a16:creationId xmlns:a16="http://schemas.microsoft.com/office/drawing/2014/main" id="{2E967F9C-67AE-699F-844C-280899608755}"/>
              </a:ext>
            </a:extLst>
          </p:cNvPr>
          <p:cNvSpPr txBox="1"/>
          <p:nvPr/>
        </p:nvSpPr>
        <p:spPr>
          <a:xfrm>
            <a:off x="8737600" y="3086100"/>
            <a:ext cx="2822728" cy="17851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latin typeface="Helvetica" pitchFamily="2" charset="0"/>
                <a:cs typeface="Arial" panose="020B0604020202020204" pitchFamily="34" charset="0"/>
              </a:rPr>
              <a:t>Imagining a world where the pitfalls stay unaddressed.</a:t>
            </a:r>
          </a:p>
          <a:p>
            <a:pPr marL="285750" indent="-285750">
              <a:spcAft>
                <a:spcPts val="1200"/>
              </a:spcAft>
              <a:buFont typeface="Arial" panose="020B0604020202020204" pitchFamily="34" charset="0"/>
              <a:buChar char="•"/>
            </a:pPr>
            <a:r>
              <a:rPr lang="en-US" sz="2000" dirty="0">
                <a:latin typeface="Helvetica" pitchFamily="2" charset="0"/>
                <a:cs typeface="Arial" panose="020B0604020202020204" pitchFamily="34" charset="0"/>
              </a:rPr>
              <a:t>Future directions for mitigating pitfalls;</a:t>
            </a:r>
          </a:p>
        </p:txBody>
      </p:sp>
      <p:sp>
        <p:nvSpPr>
          <p:cNvPr id="11" name="Slide Number Placeholder 10">
            <a:extLst>
              <a:ext uri="{FF2B5EF4-FFF2-40B4-BE49-F238E27FC236}">
                <a16:creationId xmlns:a16="http://schemas.microsoft.com/office/drawing/2014/main" id="{357A324D-7486-1BFB-3348-58DF307B028E}"/>
              </a:ext>
            </a:extLst>
          </p:cNvPr>
          <p:cNvSpPr>
            <a:spLocks noGrp="1"/>
          </p:cNvSpPr>
          <p:nvPr>
            <p:ph type="sldNum" sz="quarter" idx="12"/>
          </p:nvPr>
        </p:nvSpPr>
        <p:spPr/>
        <p:txBody>
          <a:bodyPr/>
          <a:lstStyle/>
          <a:p>
            <a:fld id="{CC5D1E41-C2CA-0245-8B37-E56DCF546357}" type="slidenum">
              <a:rPr lang="en-US" smtClean="0">
                <a:latin typeface="Helvetica" pitchFamily="2" charset="0"/>
              </a:rPr>
              <a:t>61</a:t>
            </a:fld>
            <a:endParaRPr lang="en-US">
              <a:latin typeface="Helvetica" pitchFamily="2" charset="0"/>
            </a:endParaRPr>
          </a:p>
        </p:txBody>
      </p:sp>
    </p:spTree>
    <p:extLst>
      <p:ext uri="{BB962C8B-B14F-4D97-AF65-F5344CB8AC3E}">
        <p14:creationId xmlns:p14="http://schemas.microsoft.com/office/powerpoint/2010/main" val="3725545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CCE79-3209-D9C1-EEE2-1D339BDAE0C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AB2B5-549D-8397-D1D5-167EB6A49F2A}"/>
              </a:ext>
            </a:extLst>
          </p:cNvPr>
          <p:cNvSpPr>
            <a:spLocks noGrp="1"/>
          </p:cNvSpPr>
          <p:nvPr>
            <p:ph type="sldNum" sz="quarter" idx="12"/>
          </p:nvPr>
        </p:nvSpPr>
        <p:spPr/>
        <p:txBody>
          <a:bodyPr/>
          <a:lstStyle/>
          <a:p>
            <a:fld id="{CC5D1E41-C2CA-0245-8B37-E56DCF546357}" type="slidenum">
              <a:rPr lang="en-US" smtClean="0"/>
              <a:t>62</a:t>
            </a:fld>
            <a:endParaRPr lang="en-US"/>
          </a:p>
        </p:txBody>
      </p:sp>
      <p:graphicFrame>
        <p:nvGraphicFramePr>
          <p:cNvPr id="2" name="Diagram 1">
            <a:extLst>
              <a:ext uri="{FF2B5EF4-FFF2-40B4-BE49-F238E27FC236}">
                <a16:creationId xmlns:a16="http://schemas.microsoft.com/office/drawing/2014/main" id="{3CC4652C-72D0-A95E-5781-F19B3DE3B4AF}"/>
              </a:ext>
            </a:extLst>
          </p:cNvPr>
          <p:cNvGraphicFramePr/>
          <p:nvPr>
            <p:extLst>
              <p:ext uri="{D42A27DB-BD31-4B8C-83A1-F6EECF244321}">
                <p14:modId xmlns:p14="http://schemas.microsoft.com/office/powerpoint/2010/main" val="4165928975"/>
              </p:ext>
            </p:extLst>
          </p:nvPr>
        </p:nvGraphicFramePr>
        <p:xfrm>
          <a:off x="2884772" y="1041536"/>
          <a:ext cx="6199267" cy="4339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3186D40-3AB7-9DE9-FA22-16CFB0A9FB35}"/>
              </a:ext>
            </a:extLst>
          </p:cNvPr>
          <p:cNvSpPr txBox="1"/>
          <p:nvPr/>
        </p:nvSpPr>
        <p:spPr>
          <a:xfrm>
            <a:off x="7061095" y="545387"/>
            <a:ext cx="4204741" cy="101566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Helvetica" pitchFamily="2" charset="0"/>
              </a:rPr>
              <a:t>We produce more but understand less;</a:t>
            </a:r>
          </a:p>
          <a:p>
            <a:pPr marL="285750" indent="-285750">
              <a:buFont typeface="Arial" panose="020B0604020202020204" pitchFamily="34" charset="0"/>
              <a:buChar char="•"/>
            </a:pPr>
            <a:r>
              <a:rPr lang="en-US" sz="2000" dirty="0">
                <a:latin typeface="Helvetica" pitchFamily="2" charset="0"/>
              </a:rPr>
              <a:t>Scientific monocultures.</a:t>
            </a:r>
          </a:p>
        </p:txBody>
      </p:sp>
      <p:sp>
        <p:nvSpPr>
          <p:cNvPr id="8" name="TextBox 7">
            <a:extLst>
              <a:ext uri="{FF2B5EF4-FFF2-40B4-BE49-F238E27FC236}">
                <a16:creationId xmlns:a16="http://schemas.microsoft.com/office/drawing/2014/main" id="{68FE743B-3571-B347-45E3-4FF070E6F3FA}"/>
              </a:ext>
            </a:extLst>
          </p:cNvPr>
          <p:cNvSpPr txBox="1"/>
          <p:nvPr/>
        </p:nvSpPr>
        <p:spPr>
          <a:xfrm>
            <a:off x="7061094" y="5168578"/>
            <a:ext cx="4582101" cy="101566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Helvetica" pitchFamily="2" charset="0"/>
              </a:rPr>
              <a:t>Overwhelm peer reviewers, venues;</a:t>
            </a:r>
          </a:p>
          <a:p>
            <a:pPr marL="285750" indent="-285750">
              <a:buFont typeface="Arial" panose="020B0604020202020204" pitchFamily="34" charset="0"/>
              <a:buChar char="•"/>
            </a:pPr>
            <a:r>
              <a:rPr lang="en-US" sz="2000" dirty="0">
                <a:latin typeface="Helvetica" pitchFamily="2" charset="0"/>
              </a:rPr>
              <a:t>Hide collusion rings, plagiarism;</a:t>
            </a:r>
          </a:p>
          <a:p>
            <a:pPr marL="285750" indent="-285750">
              <a:buFont typeface="Arial" panose="020B0604020202020204" pitchFamily="34" charset="0"/>
              <a:buChar char="•"/>
            </a:pPr>
            <a:r>
              <a:rPr lang="en-US" sz="2000" dirty="0">
                <a:latin typeface="Helvetica" pitchFamily="2" charset="0"/>
              </a:rPr>
              <a:t>Affect funding and policy decisions.</a:t>
            </a:r>
          </a:p>
        </p:txBody>
      </p:sp>
      <p:sp>
        <p:nvSpPr>
          <p:cNvPr id="10" name="TextBox 9">
            <a:extLst>
              <a:ext uri="{FF2B5EF4-FFF2-40B4-BE49-F238E27FC236}">
                <a16:creationId xmlns:a16="http://schemas.microsoft.com/office/drawing/2014/main" id="{149265E6-17B1-13C2-73D6-746C3779DB60}"/>
              </a:ext>
            </a:extLst>
          </p:cNvPr>
          <p:cNvSpPr txBox="1"/>
          <p:nvPr/>
        </p:nvSpPr>
        <p:spPr>
          <a:xfrm>
            <a:off x="565977" y="3845139"/>
            <a:ext cx="2830230" cy="1323439"/>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Helvetica" pitchFamily="2" charset="0"/>
              </a:rPr>
              <a:t>Destroy the public’s trust in science;</a:t>
            </a:r>
          </a:p>
          <a:p>
            <a:pPr marL="285750" indent="-285750">
              <a:buFont typeface="Arial" panose="020B0604020202020204" pitchFamily="34" charset="0"/>
              <a:buChar char="•"/>
            </a:pPr>
            <a:r>
              <a:rPr lang="en-US" sz="2000" dirty="0">
                <a:latin typeface="Helvetica" pitchFamily="2" charset="0"/>
              </a:rPr>
              <a:t>Exacerbate existing social issues.</a:t>
            </a:r>
          </a:p>
        </p:txBody>
      </p:sp>
      <p:sp>
        <p:nvSpPr>
          <p:cNvPr id="11" name="Rectangle 10">
            <a:extLst>
              <a:ext uri="{FF2B5EF4-FFF2-40B4-BE49-F238E27FC236}">
                <a16:creationId xmlns:a16="http://schemas.microsoft.com/office/drawing/2014/main" id="{98A91A1E-D627-CD66-B3DC-220FD8F23FCE}"/>
              </a:ext>
            </a:extLst>
          </p:cNvPr>
          <p:cNvSpPr/>
          <p:nvPr/>
        </p:nvSpPr>
        <p:spPr>
          <a:xfrm>
            <a:off x="4879297" y="884419"/>
            <a:ext cx="2181797" cy="15739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5C7C97-95E3-51B7-652C-C036D3EE2238}"/>
              </a:ext>
            </a:extLst>
          </p:cNvPr>
          <p:cNvSpPr/>
          <p:nvPr/>
        </p:nvSpPr>
        <p:spPr>
          <a:xfrm>
            <a:off x="6428803" y="3415207"/>
            <a:ext cx="2181797" cy="15739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82A266-940F-8D38-0DC7-B3C5E1C25525}"/>
              </a:ext>
            </a:extLst>
          </p:cNvPr>
          <p:cNvSpPr/>
          <p:nvPr/>
        </p:nvSpPr>
        <p:spPr>
          <a:xfrm>
            <a:off x="3396207" y="3332203"/>
            <a:ext cx="2181797" cy="15739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3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animBg="1"/>
      <p:bldP spid="1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EEC9F-7921-448D-8BAA-7CB38A572BD3}"/>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3EE4C955-5DD1-2E41-46C4-15ABA70CC9E8}"/>
              </a:ext>
            </a:extLst>
          </p:cNvPr>
          <p:cNvSpPr/>
          <p:nvPr/>
        </p:nvSpPr>
        <p:spPr>
          <a:xfrm>
            <a:off x="8560577" y="1828800"/>
            <a:ext cx="3332922" cy="4527550"/>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FAA32B9-1875-D044-F762-6B5F6BFF2C20}"/>
              </a:ext>
            </a:extLst>
          </p:cNvPr>
          <p:cNvSpPr/>
          <p:nvPr/>
        </p:nvSpPr>
        <p:spPr>
          <a:xfrm>
            <a:off x="4245962" y="1828800"/>
            <a:ext cx="3987386" cy="4527550"/>
          </a:xfrm>
          <a:prstGeom prst="roundRect">
            <a:avLst/>
          </a:prstGeom>
          <a:solidFill>
            <a:schemeClr val="tx2">
              <a:lumMod val="10000"/>
              <a:lumOff val="9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88F4FEE-D7D8-0DA4-87FA-59BF2A61C699}"/>
              </a:ext>
            </a:extLst>
          </p:cNvPr>
          <p:cNvSpPr/>
          <p:nvPr/>
        </p:nvSpPr>
        <p:spPr>
          <a:xfrm>
            <a:off x="353465" y="1828800"/>
            <a:ext cx="3565268" cy="4527550"/>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A85249F-B842-8AB3-CF18-4BFB83C5F409}"/>
              </a:ext>
            </a:extLst>
          </p:cNvPr>
          <p:cNvSpPr>
            <a:spLocks noGrp="1"/>
          </p:cNvSpPr>
          <p:nvPr>
            <p:ph type="sldNum" sz="quarter" idx="12"/>
          </p:nvPr>
        </p:nvSpPr>
        <p:spPr/>
        <p:txBody>
          <a:bodyPr/>
          <a:lstStyle/>
          <a:p>
            <a:fld id="{CC5D1E41-C2CA-0245-8B37-E56DCF546357}" type="slidenum">
              <a:rPr lang="en-US" smtClean="0"/>
              <a:t>63</a:t>
            </a:fld>
            <a:endParaRPr lang="en-US"/>
          </a:p>
        </p:txBody>
      </p:sp>
      <p:sp>
        <p:nvSpPr>
          <p:cNvPr id="7" name="TextBox 6">
            <a:extLst>
              <a:ext uri="{FF2B5EF4-FFF2-40B4-BE49-F238E27FC236}">
                <a16:creationId xmlns:a16="http://schemas.microsoft.com/office/drawing/2014/main" id="{B6119699-C43B-F529-C3DD-34E36114E9C0}"/>
              </a:ext>
            </a:extLst>
          </p:cNvPr>
          <p:cNvSpPr txBox="1"/>
          <p:nvPr/>
        </p:nvSpPr>
        <p:spPr>
          <a:xfrm>
            <a:off x="1563974" y="570280"/>
            <a:ext cx="9064052" cy="769441"/>
          </a:xfrm>
          <a:prstGeom prst="rect">
            <a:avLst/>
          </a:prstGeom>
          <a:noFill/>
        </p:spPr>
        <p:txBody>
          <a:bodyPr wrap="square" rtlCol="0">
            <a:spAutoFit/>
          </a:bodyPr>
          <a:lstStyle/>
          <a:p>
            <a:pPr algn="ctr"/>
            <a:r>
              <a:rPr lang="en-US" sz="4400" b="1" dirty="0">
                <a:solidFill>
                  <a:srgbClr val="C51130"/>
                </a:solidFill>
                <a:latin typeface="Palatino Linotype" panose="02040502050505030304" pitchFamily="18" charset="0"/>
              </a:rPr>
              <a:t>What Could We Work On?</a:t>
            </a:r>
          </a:p>
        </p:txBody>
      </p:sp>
      <p:sp>
        <p:nvSpPr>
          <p:cNvPr id="3" name="TextBox 2">
            <a:extLst>
              <a:ext uri="{FF2B5EF4-FFF2-40B4-BE49-F238E27FC236}">
                <a16:creationId xmlns:a16="http://schemas.microsoft.com/office/drawing/2014/main" id="{6A0015DF-D03C-42F8-F82A-8A84FE07F596}"/>
              </a:ext>
            </a:extLst>
          </p:cNvPr>
          <p:cNvSpPr txBox="1"/>
          <p:nvPr/>
        </p:nvSpPr>
        <p:spPr>
          <a:xfrm>
            <a:off x="404735" y="2474896"/>
            <a:ext cx="3462728" cy="1384995"/>
          </a:xfrm>
          <a:prstGeom prst="rect">
            <a:avLst/>
          </a:prstGeom>
          <a:noFill/>
        </p:spPr>
        <p:txBody>
          <a:bodyPr wrap="square" rtlCol="0">
            <a:spAutoFit/>
          </a:bodyPr>
          <a:lstStyle/>
          <a:p>
            <a:pPr algn="ctr"/>
            <a:r>
              <a:rPr lang="en-US" sz="2800" b="1" dirty="0">
                <a:latin typeface="Helvetica" pitchFamily="2" charset="0"/>
              </a:rPr>
              <a:t>Automating scientific integrity checks </a:t>
            </a:r>
          </a:p>
        </p:txBody>
      </p:sp>
      <p:sp>
        <p:nvSpPr>
          <p:cNvPr id="5" name="TextBox 4">
            <a:extLst>
              <a:ext uri="{FF2B5EF4-FFF2-40B4-BE49-F238E27FC236}">
                <a16:creationId xmlns:a16="http://schemas.microsoft.com/office/drawing/2014/main" id="{0112AE22-8D2B-0A6C-894C-26A7D355D0CB}"/>
              </a:ext>
            </a:extLst>
          </p:cNvPr>
          <p:cNvSpPr txBox="1"/>
          <p:nvPr/>
        </p:nvSpPr>
        <p:spPr>
          <a:xfrm>
            <a:off x="4245964" y="2474893"/>
            <a:ext cx="3987383" cy="1384995"/>
          </a:xfrm>
          <a:prstGeom prst="rect">
            <a:avLst/>
          </a:prstGeom>
          <a:noFill/>
        </p:spPr>
        <p:txBody>
          <a:bodyPr wrap="square" rtlCol="0">
            <a:spAutoFit/>
          </a:bodyPr>
          <a:lstStyle/>
          <a:p>
            <a:pPr algn="ctr"/>
            <a:r>
              <a:rPr lang="en-US" sz="2800" b="1" dirty="0">
                <a:latin typeface="Helvetica" pitchFamily="2" charset="0"/>
              </a:rPr>
              <a:t>Decision-making process of AI in science</a:t>
            </a:r>
          </a:p>
        </p:txBody>
      </p:sp>
      <p:sp>
        <p:nvSpPr>
          <p:cNvPr id="8" name="TextBox 7">
            <a:extLst>
              <a:ext uri="{FF2B5EF4-FFF2-40B4-BE49-F238E27FC236}">
                <a16:creationId xmlns:a16="http://schemas.microsoft.com/office/drawing/2014/main" id="{1C7723C1-5580-713B-7B9E-FBCCE35978A2}"/>
              </a:ext>
            </a:extLst>
          </p:cNvPr>
          <p:cNvSpPr txBox="1"/>
          <p:nvPr/>
        </p:nvSpPr>
        <p:spPr>
          <a:xfrm>
            <a:off x="8611848" y="2474894"/>
            <a:ext cx="3175417" cy="1384995"/>
          </a:xfrm>
          <a:prstGeom prst="rect">
            <a:avLst/>
          </a:prstGeom>
          <a:noFill/>
        </p:spPr>
        <p:txBody>
          <a:bodyPr wrap="square" rtlCol="0">
            <a:spAutoFit/>
          </a:bodyPr>
          <a:lstStyle/>
          <a:p>
            <a:pPr algn="ctr"/>
            <a:r>
              <a:rPr lang="en-US" sz="2800" b="1" dirty="0">
                <a:latin typeface="Helvetica" pitchFamily="2" charset="0"/>
              </a:rPr>
              <a:t>Scientific simulation integrity</a:t>
            </a:r>
          </a:p>
        </p:txBody>
      </p:sp>
      <p:sp>
        <p:nvSpPr>
          <p:cNvPr id="9" name="TextBox 8">
            <a:extLst>
              <a:ext uri="{FF2B5EF4-FFF2-40B4-BE49-F238E27FC236}">
                <a16:creationId xmlns:a16="http://schemas.microsoft.com/office/drawing/2014/main" id="{CE042CDE-0C3F-A8CD-8E94-8C6E49F2BB1A}"/>
              </a:ext>
            </a:extLst>
          </p:cNvPr>
          <p:cNvSpPr txBox="1"/>
          <p:nvPr/>
        </p:nvSpPr>
        <p:spPr>
          <a:xfrm>
            <a:off x="625108" y="3912832"/>
            <a:ext cx="3021981"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Helvetica" pitchFamily="2" charset="0"/>
              </a:rPr>
              <a:t>Scientific unit tests</a:t>
            </a:r>
          </a:p>
          <a:p>
            <a:pPr marL="285750" indent="-285750">
              <a:buFont typeface="Arial" panose="020B0604020202020204" pitchFamily="34" charset="0"/>
              <a:buChar char="•"/>
            </a:pPr>
            <a:r>
              <a:rPr lang="en-US" sz="2400" dirty="0">
                <a:latin typeface="Helvetica" pitchFamily="2" charset="0"/>
              </a:rPr>
              <a:t>Output verification</a:t>
            </a:r>
          </a:p>
          <a:p>
            <a:pPr marL="285750" indent="-285750">
              <a:buFont typeface="Arial" panose="020B0604020202020204" pitchFamily="34" charset="0"/>
              <a:buChar char="•"/>
            </a:pPr>
            <a:r>
              <a:rPr lang="en-US" sz="2400" dirty="0">
                <a:latin typeface="Helvetica" pitchFamily="2" charset="0"/>
              </a:rPr>
              <a:t>Data attestation</a:t>
            </a:r>
          </a:p>
        </p:txBody>
      </p:sp>
      <p:sp>
        <p:nvSpPr>
          <p:cNvPr id="10" name="TextBox 9">
            <a:extLst>
              <a:ext uri="{FF2B5EF4-FFF2-40B4-BE49-F238E27FC236}">
                <a16:creationId xmlns:a16="http://schemas.microsoft.com/office/drawing/2014/main" id="{C1CC926E-816D-698D-949C-12A53192DCF2}"/>
              </a:ext>
            </a:extLst>
          </p:cNvPr>
          <p:cNvSpPr txBox="1"/>
          <p:nvPr/>
        </p:nvSpPr>
        <p:spPr>
          <a:xfrm>
            <a:off x="4371505" y="3912832"/>
            <a:ext cx="373629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 pitchFamily="2" charset="0"/>
              </a:rPr>
              <a:t>Why is one hypothesis better than another?</a:t>
            </a:r>
          </a:p>
          <a:p>
            <a:pPr marL="285750" indent="-285750">
              <a:buFont typeface="Arial" panose="020B0604020202020204" pitchFamily="34" charset="0"/>
              <a:buChar char="•"/>
            </a:pPr>
            <a:r>
              <a:rPr lang="en-US" sz="2400" dirty="0">
                <a:latin typeface="Helvetica" pitchFamily="2" charset="0"/>
              </a:rPr>
              <a:t>Do agents know what they don’t know?</a:t>
            </a:r>
          </a:p>
        </p:txBody>
      </p:sp>
      <p:sp>
        <p:nvSpPr>
          <p:cNvPr id="11" name="TextBox 10">
            <a:extLst>
              <a:ext uri="{FF2B5EF4-FFF2-40B4-BE49-F238E27FC236}">
                <a16:creationId xmlns:a16="http://schemas.microsoft.com/office/drawing/2014/main" id="{29584969-D6C3-0730-C4BF-14ABFA0DC33D}"/>
              </a:ext>
            </a:extLst>
          </p:cNvPr>
          <p:cNvSpPr txBox="1"/>
          <p:nvPr/>
        </p:nvSpPr>
        <p:spPr>
          <a:xfrm>
            <a:off x="8560576" y="3920248"/>
            <a:ext cx="3332923"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 pitchFamily="2" charset="0"/>
              </a:rPr>
              <a:t>What are the pitfalls of simulating a science experiment?</a:t>
            </a:r>
          </a:p>
        </p:txBody>
      </p:sp>
    </p:spTree>
    <p:extLst>
      <p:ext uri="{BB962C8B-B14F-4D97-AF65-F5344CB8AC3E}">
        <p14:creationId xmlns:p14="http://schemas.microsoft.com/office/powerpoint/2010/main" val="1131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3" grpId="0"/>
      <p:bldP spid="5" grpId="0"/>
      <p:bldP spid="8" grpId="0"/>
      <p:bldP spid="9"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8F3FB-880B-BBFE-D874-F33E5C9B6804}"/>
              </a:ext>
            </a:extLst>
          </p:cNvPr>
          <p:cNvSpPr txBox="1"/>
          <p:nvPr/>
        </p:nvSpPr>
        <p:spPr>
          <a:xfrm>
            <a:off x="2773325" y="136525"/>
            <a:ext cx="6645345" cy="1015663"/>
          </a:xfrm>
          <a:prstGeom prst="rect">
            <a:avLst/>
          </a:prstGeom>
          <a:noFill/>
        </p:spPr>
        <p:txBody>
          <a:bodyPr wrap="none" rtlCol="0">
            <a:spAutoFit/>
          </a:bodyPr>
          <a:lstStyle/>
          <a:p>
            <a:r>
              <a:rPr lang="en-US" sz="6000" b="1" dirty="0">
                <a:solidFill>
                  <a:srgbClr val="C51130"/>
                </a:solidFill>
                <a:latin typeface="Palatino Linotype" panose="02040502050505030304" pitchFamily="18" charset="0"/>
              </a:rPr>
              <a:t>A Word of Thanks</a:t>
            </a:r>
          </a:p>
        </p:txBody>
      </p:sp>
      <p:pic>
        <p:nvPicPr>
          <p:cNvPr id="4" name="Picture 3" descr="Atoosa Kasirzadeh - AI for Good">
            <a:extLst>
              <a:ext uri="{FF2B5EF4-FFF2-40B4-BE49-F238E27FC236}">
                <a16:creationId xmlns:a16="http://schemas.microsoft.com/office/drawing/2014/main" id="{42A8B8A1-9340-EDD9-15EA-2EE49ED57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2361" y="1268206"/>
            <a:ext cx="2427271" cy="2744684"/>
          </a:xfrm>
          <a:prstGeom prst="rect">
            <a:avLst/>
          </a:prstGeom>
        </p:spPr>
      </p:pic>
      <p:pic>
        <p:nvPicPr>
          <p:cNvPr id="7" name="Picture 6">
            <a:extLst>
              <a:ext uri="{FF2B5EF4-FFF2-40B4-BE49-F238E27FC236}">
                <a16:creationId xmlns:a16="http://schemas.microsoft.com/office/drawing/2014/main" id="{4BD53651-455F-95F5-DFDE-5689FE1EB5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2981" y="1268206"/>
            <a:ext cx="2195748" cy="2744685"/>
          </a:xfrm>
          <a:prstGeom prst="rect">
            <a:avLst/>
          </a:prstGeom>
        </p:spPr>
      </p:pic>
      <p:pic>
        <p:nvPicPr>
          <p:cNvPr id="8" name="Picture 7" descr="Ziming Luo">
            <a:extLst>
              <a:ext uri="{FF2B5EF4-FFF2-40B4-BE49-F238E27FC236}">
                <a16:creationId xmlns:a16="http://schemas.microsoft.com/office/drawing/2014/main" id="{80E8DF7A-E4EA-CF0C-D4C9-DF999144F7B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33025" y="1268206"/>
            <a:ext cx="2185987" cy="2744410"/>
          </a:xfrm>
          <a:prstGeom prst="rect">
            <a:avLst/>
          </a:prstGeom>
        </p:spPr>
      </p:pic>
      <p:sp>
        <p:nvSpPr>
          <p:cNvPr id="9" name="TextBox 8">
            <a:extLst>
              <a:ext uri="{FF2B5EF4-FFF2-40B4-BE49-F238E27FC236}">
                <a16:creationId xmlns:a16="http://schemas.microsoft.com/office/drawing/2014/main" id="{AB108C4E-DDAC-569A-4E4F-B82E0F302A82}"/>
              </a:ext>
            </a:extLst>
          </p:cNvPr>
          <p:cNvSpPr txBox="1"/>
          <p:nvPr/>
        </p:nvSpPr>
        <p:spPr>
          <a:xfrm>
            <a:off x="1460849" y="4012616"/>
            <a:ext cx="1965603" cy="523220"/>
          </a:xfrm>
          <a:prstGeom prst="rect">
            <a:avLst/>
          </a:prstGeom>
          <a:noFill/>
        </p:spPr>
        <p:txBody>
          <a:bodyPr wrap="none" rtlCol="0">
            <a:spAutoFit/>
          </a:bodyPr>
          <a:lstStyle/>
          <a:p>
            <a:r>
              <a:rPr lang="en-US" sz="2800" i="1" dirty="0">
                <a:latin typeface="Helvetica" pitchFamily="2" charset="0"/>
              </a:rPr>
              <a:t>Ziming Luo</a:t>
            </a:r>
          </a:p>
        </p:txBody>
      </p:sp>
      <p:sp>
        <p:nvSpPr>
          <p:cNvPr id="10" name="TextBox 9">
            <a:extLst>
              <a:ext uri="{FF2B5EF4-FFF2-40B4-BE49-F238E27FC236}">
                <a16:creationId xmlns:a16="http://schemas.microsoft.com/office/drawing/2014/main" id="{A6AA81BC-F1D9-757B-1A53-BA4DCAE3496E}"/>
              </a:ext>
            </a:extLst>
          </p:cNvPr>
          <p:cNvSpPr txBox="1"/>
          <p:nvPr/>
        </p:nvSpPr>
        <p:spPr>
          <a:xfrm>
            <a:off x="4774813" y="4012616"/>
            <a:ext cx="3203121" cy="523220"/>
          </a:xfrm>
          <a:prstGeom prst="rect">
            <a:avLst/>
          </a:prstGeom>
          <a:noFill/>
        </p:spPr>
        <p:txBody>
          <a:bodyPr wrap="none" rtlCol="0">
            <a:spAutoFit/>
          </a:bodyPr>
          <a:lstStyle/>
          <a:p>
            <a:r>
              <a:rPr lang="en-US" sz="2800" i="1" dirty="0">
                <a:latin typeface="Helvetica" pitchFamily="2" charset="0"/>
              </a:rPr>
              <a:t>Atoosa Kasirzadeh</a:t>
            </a:r>
          </a:p>
        </p:txBody>
      </p:sp>
      <p:sp>
        <p:nvSpPr>
          <p:cNvPr id="11" name="TextBox 10">
            <a:extLst>
              <a:ext uri="{FF2B5EF4-FFF2-40B4-BE49-F238E27FC236}">
                <a16:creationId xmlns:a16="http://schemas.microsoft.com/office/drawing/2014/main" id="{FB008116-2B8C-AA0D-092A-442F742946DF}"/>
              </a:ext>
            </a:extLst>
          </p:cNvPr>
          <p:cNvSpPr txBox="1"/>
          <p:nvPr/>
        </p:nvSpPr>
        <p:spPr>
          <a:xfrm>
            <a:off x="8647791" y="4012616"/>
            <a:ext cx="2422458" cy="523220"/>
          </a:xfrm>
          <a:prstGeom prst="rect">
            <a:avLst/>
          </a:prstGeom>
          <a:noFill/>
        </p:spPr>
        <p:txBody>
          <a:bodyPr wrap="none" rtlCol="0">
            <a:spAutoFit/>
          </a:bodyPr>
          <a:lstStyle/>
          <a:p>
            <a:r>
              <a:rPr lang="en-US" sz="2800" i="1" dirty="0">
                <a:latin typeface="Helvetica" pitchFamily="2" charset="0"/>
              </a:rPr>
              <a:t>Nihar B. Shah</a:t>
            </a:r>
          </a:p>
        </p:txBody>
      </p:sp>
      <p:sp>
        <p:nvSpPr>
          <p:cNvPr id="14" name="Slide Number Placeholder 13">
            <a:extLst>
              <a:ext uri="{FF2B5EF4-FFF2-40B4-BE49-F238E27FC236}">
                <a16:creationId xmlns:a16="http://schemas.microsoft.com/office/drawing/2014/main" id="{22AF567C-1DDD-1F4B-7459-63D310DD0B7C}"/>
              </a:ext>
            </a:extLst>
          </p:cNvPr>
          <p:cNvSpPr>
            <a:spLocks noGrp="1"/>
          </p:cNvSpPr>
          <p:nvPr>
            <p:ph type="sldNum" sz="quarter" idx="12"/>
          </p:nvPr>
        </p:nvSpPr>
        <p:spPr/>
        <p:txBody>
          <a:bodyPr/>
          <a:lstStyle/>
          <a:p>
            <a:fld id="{CC5D1E41-C2CA-0245-8B37-E56DCF546357}" type="slidenum">
              <a:rPr lang="en-US" smtClean="0"/>
              <a:t>64</a:t>
            </a:fld>
            <a:endParaRPr lang="en-US"/>
          </a:p>
        </p:txBody>
      </p:sp>
      <p:sp>
        <p:nvSpPr>
          <p:cNvPr id="15" name="TextBox 14">
            <a:extLst>
              <a:ext uri="{FF2B5EF4-FFF2-40B4-BE49-F238E27FC236}">
                <a16:creationId xmlns:a16="http://schemas.microsoft.com/office/drawing/2014/main" id="{919FFE4B-5E8D-DEC7-E349-448A79040D84}"/>
              </a:ext>
            </a:extLst>
          </p:cNvPr>
          <p:cNvSpPr txBox="1"/>
          <p:nvPr/>
        </p:nvSpPr>
        <p:spPr>
          <a:xfrm>
            <a:off x="1055812" y="4753595"/>
            <a:ext cx="10450681" cy="1200329"/>
          </a:xfrm>
          <a:prstGeom prst="rect">
            <a:avLst/>
          </a:prstGeom>
          <a:noFill/>
        </p:spPr>
        <p:txBody>
          <a:bodyPr wrap="none" rtlCol="0">
            <a:spAutoFit/>
          </a:bodyPr>
          <a:lstStyle/>
          <a:p>
            <a:r>
              <a:rPr lang="en-US" sz="2400" dirty="0">
                <a:latin typeface="Helvetica" pitchFamily="2" charset="0"/>
              </a:rPr>
              <a:t>The many great colleagues in Nihar’s lab: </a:t>
            </a:r>
            <a:r>
              <a:rPr lang="en-US" sz="2400" dirty="0">
                <a:latin typeface="Helvetica" pitchFamily="2" charset="0"/>
                <a:hlinkClick r:id="rId6"/>
              </a:rPr>
              <a:t>https://www.cs.cmu.edu/~nihars/</a:t>
            </a:r>
            <a:r>
              <a:rPr lang="en-US" sz="2400" dirty="0">
                <a:latin typeface="Helvetica" pitchFamily="2" charset="0"/>
              </a:rPr>
              <a:t> </a:t>
            </a:r>
          </a:p>
          <a:p>
            <a:endParaRPr lang="en-US" sz="2400" dirty="0">
              <a:latin typeface="Helvetica" pitchFamily="2" charset="0"/>
            </a:endParaRPr>
          </a:p>
          <a:p>
            <a:r>
              <a:rPr lang="en-US" sz="2400" dirty="0">
                <a:latin typeface="Helvetica" pitchFamily="2" charset="0"/>
              </a:rPr>
              <a:t>And all the researchers working on metascience and scientific integrity!</a:t>
            </a:r>
          </a:p>
        </p:txBody>
      </p:sp>
    </p:spTree>
    <p:extLst>
      <p:ext uri="{BB962C8B-B14F-4D97-AF65-F5344CB8AC3E}">
        <p14:creationId xmlns:p14="http://schemas.microsoft.com/office/powerpoint/2010/main" val="3822693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476D7-3BAD-E608-0F26-7C8B080B52EA}"/>
              </a:ext>
            </a:extLst>
          </p:cNvPr>
          <p:cNvSpPr>
            <a:spLocks noGrp="1"/>
          </p:cNvSpPr>
          <p:nvPr>
            <p:ph type="sldNum" sz="quarter" idx="12"/>
          </p:nvPr>
        </p:nvSpPr>
        <p:spPr/>
        <p:txBody>
          <a:bodyPr/>
          <a:lstStyle/>
          <a:p>
            <a:fld id="{CC5D1E41-C2CA-0245-8B37-E56DCF546357}" type="slidenum">
              <a:rPr lang="en-US" smtClean="0"/>
              <a:t>65</a:t>
            </a:fld>
            <a:endParaRPr lang="en-US"/>
          </a:p>
        </p:txBody>
      </p:sp>
      <p:pic>
        <p:nvPicPr>
          <p:cNvPr id="4" name="Picture 3">
            <a:extLst>
              <a:ext uri="{FF2B5EF4-FFF2-40B4-BE49-F238E27FC236}">
                <a16:creationId xmlns:a16="http://schemas.microsoft.com/office/drawing/2014/main" id="{FF5EA271-BB1C-3331-09AE-09AC6EBF57B4}"/>
              </a:ext>
            </a:extLst>
          </p:cNvPr>
          <p:cNvPicPr>
            <a:picLocks noChangeAspect="1"/>
          </p:cNvPicPr>
          <p:nvPr/>
        </p:nvPicPr>
        <p:blipFill>
          <a:blip r:embed="rId2"/>
          <a:stretch>
            <a:fillRect/>
          </a:stretch>
        </p:blipFill>
        <p:spPr>
          <a:xfrm>
            <a:off x="4142906" y="1475906"/>
            <a:ext cx="3906187" cy="3906187"/>
          </a:xfrm>
          <a:prstGeom prst="rect">
            <a:avLst/>
          </a:prstGeom>
        </p:spPr>
      </p:pic>
      <p:sp>
        <p:nvSpPr>
          <p:cNvPr id="5" name="TextBox 4">
            <a:extLst>
              <a:ext uri="{FF2B5EF4-FFF2-40B4-BE49-F238E27FC236}">
                <a16:creationId xmlns:a16="http://schemas.microsoft.com/office/drawing/2014/main" id="{E19ADE1C-B47D-54F9-9F14-D9DEFFEF94A3}"/>
              </a:ext>
            </a:extLst>
          </p:cNvPr>
          <p:cNvSpPr txBox="1"/>
          <p:nvPr/>
        </p:nvSpPr>
        <p:spPr>
          <a:xfrm>
            <a:off x="5041864" y="5197427"/>
            <a:ext cx="2108269" cy="369332"/>
          </a:xfrm>
          <a:prstGeom prst="rect">
            <a:avLst/>
          </a:prstGeom>
          <a:noFill/>
        </p:spPr>
        <p:txBody>
          <a:bodyPr wrap="none" rtlCol="0">
            <a:spAutoFit/>
          </a:bodyPr>
          <a:lstStyle/>
          <a:p>
            <a:r>
              <a:rPr lang="en-US" b="1" dirty="0">
                <a:latin typeface="Helvetica" pitchFamily="2" charset="0"/>
              </a:rPr>
              <a:t>https://</a:t>
            </a:r>
            <a:r>
              <a:rPr lang="en-US" b="1" dirty="0" err="1">
                <a:latin typeface="Helvetica" pitchFamily="2" charset="0"/>
              </a:rPr>
              <a:t>gbalint.me</a:t>
            </a:r>
            <a:endParaRPr lang="en-US" b="1" dirty="0">
              <a:latin typeface="Helvetica" pitchFamily="2" charset="0"/>
            </a:endParaRPr>
          </a:p>
        </p:txBody>
      </p:sp>
      <p:sp>
        <p:nvSpPr>
          <p:cNvPr id="6" name="TextBox 5">
            <a:extLst>
              <a:ext uri="{FF2B5EF4-FFF2-40B4-BE49-F238E27FC236}">
                <a16:creationId xmlns:a16="http://schemas.microsoft.com/office/drawing/2014/main" id="{CB9D5A52-1C3C-4501-C493-56ACD80FB911}"/>
              </a:ext>
            </a:extLst>
          </p:cNvPr>
          <p:cNvSpPr txBox="1"/>
          <p:nvPr/>
        </p:nvSpPr>
        <p:spPr>
          <a:xfrm>
            <a:off x="1375795" y="275577"/>
            <a:ext cx="9440405" cy="1015663"/>
          </a:xfrm>
          <a:prstGeom prst="rect">
            <a:avLst/>
          </a:prstGeom>
          <a:noFill/>
        </p:spPr>
        <p:txBody>
          <a:bodyPr wrap="none" rtlCol="0">
            <a:spAutoFit/>
          </a:bodyPr>
          <a:lstStyle/>
          <a:p>
            <a:r>
              <a:rPr lang="en-US" sz="6000" b="1" dirty="0">
                <a:solidFill>
                  <a:srgbClr val="C51130"/>
                </a:solidFill>
                <a:latin typeface="Palatino Linotype" panose="02040502050505030304" pitchFamily="18" charset="0"/>
              </a:rPr>
              <a:t>More stuff on my website</a:t>
            </a:r>
          </a:p>
        </p:txBody>
      </p:sp>
    </p:spTree>
    <p:extLst>
      <p:ext uri="{BB962C8B-B14F-4D97-AF65-F5344CB8AC3E}">
        <p14:creationId xmlns:p14="http://schemas.microsoft.com/office/powerpoint/2010/main" val="2449373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CCAC-24D6-545A-ECB6-D674464BD076}"/>
              </a:ext>
            </a:extLst>
          </p:cNvPr>
          <p:cNvSpPr>
            <a:spLocks noGrp="1"/>
          </p:cNvSpPr>
          <p:nvPr>
            <p:ph type="title"/>
          </p:nvPr>
        </p:nvSpPr>
        <p:spPr/>
        <p:txBody>
          <a:bodyPr>
            <a:normAutofit/>
          </a:bodyPr>
          <a:lstStyle/>
          <a:p>
            <a:r>
              <a:rPr lang="en-US" sz="5400" dirty="0">
                <a:solidFill>
                  <a:srgbClr val="C51130"/>
                </a:solidFill>
                <a:latin typeface="Palatino Linotype" panose="02040502050505030304" pitchFamily="18" charset="0"/>
              </a:rPr>
              <a:t>Bibliography</a:t>
            </a:r>
          </a:p>
        </p:txBody>
      </p:sp>
      <p:sp>
        <p:nvSpPr>
          <p:cNvPr id="3" name="Content Placeholder 2">
            <a:extLst>
              <a:ext uri="{FF2B5EF4-FFF2-40B4-BE49-F238E27FC236}">
                <a16:creationId xmlns:a16="http://schemas.microsoft.com/office/drawing/2014/main" id="{BBDA113C-E1A2-731A-9DA5-86B72C00FB3F}"/>
              </a:ext>
            </a:extLst>
          </p:cNvPr>
          <p:cNvSpPr>
            <a:spLocks noGrp="1"/>
          </p:cNvSpPr>
          <p:nvPr>
            <p:ph idx="1"/>
          </p:nvPr>
        </p:nvSpPr>
        <p:spPr>
          <a:xfrm>
            <a:off x="359764" y="1825625"/>
            <a:ext cx="11472472" cy="4351338"/>
          </a:xfrm>
        </p:spPr>
        <p:txBody>
          <a:bodyPr>
            <a:normAutofit/>
          </a:bodyPr>
          <a:lstStyle/>
          <a:p>
            <a:pPr>
              <a:lnSpc>
                <a:spcPct val="100000"/>
              </a:lnSpc>
              <a:spcBef>
                <a:spcPts val="0"/>
              </a:spcBef>
              <a:spcAft>
                <a:spcPts val="600"/>
              </a:spcAft>
            </a:pPr>
            <a:r>
              <a:rPr lang="en-GB" sz="1800" dirty="0">
                <a:latin typeface="Helvetica" pitchFamily="2" charset="0"/>
                <a:cs typeface="Arial" panose="020B0604020202020204" pitchFamily="34" charset="0"/>
              </a:rPr>
              <a:t>Wu, Y., Liu, X., Feng, Y., Ding, J., &amp; Ma, X. (2026). </a:t>
            </a:r>
            <a:r>
              <a:rPr lang="en-GB" sz="1800" dirty="0" err="1">
                <a:latin typeface="Helvetica" pitchFamily="2" charset="0"/>
                <a:cs typeface="Arial" panose="020B0604020202020204" pitchFamily="34" charset="0"/>
              </a:rPr>
              <a:t>PaperAsk</a:t>
            </a:r>
            <a:r>
              <a:rPr lang="en-GB" sz="1800" dirty="0">
                <a:latin typeface="Helvetica" pitchFamily="2" charset="0"/>
                <a:cs typeface="Arial" panose="020B0604020202020204" pitchFamily="34" charset="0"/>
              </a:rPr>
              <a:t>: A Benchmark for Reliability Evaluation of LLMs in Paper Search and Reading. </a:t>
            </a:r>
            <a:r>
              <a:rPr lang="en-GB" sz="1800" i="1" dirty="0">
                <a:latin typeface="Helvetica" pitchFamily="2" charset="0"/>
                <a:cs typeface="Arial" panose="020B0604020202020204" pitchFamily="34" charset="0"/>
              </a:rPr>
              <a:t>Proceedings of the ACM Web Conference 2026, WWW ’26</a:t>
            </a:r>
            <a:r>
              <a:rPr lang="en-GB" sz="1800" dirty="0">
                <a:latin typeface="Helvetica" pitchFamily="2" charset="0"/>
                <a:cs typeface="Arial" panose="020B0604020202020204" pitchFamily="34" charset="0"/>
              </a:rPr>
              <a:t>, 2330–2338. </a:t>
            </a:r>
            <a:r>
              <a:rPr lang="en-GB" sz="1800" dirty="0">
                <a:latin typeface="Helvetica" pitchFamily="2" charset="0"/>
                <a:cs typeface="Arial" panose="020B0604020202020204" pitchFamily="34" charset="0"/>
                <a:hlinkClick r:id="rId2"/>
              </a:rPr>
              <a:t>https://doi.org/10.1145/3774904.3792597</a:t>
            </a:r>
            <a:endParaRPr lang="en-GB" sz="1800" dirty="0">
              <a:latin typeface="Helvetica" pitchFamily="2" charset="0"/>
              <a:cs typeface="Arial" panose="020B0604020202020204" pitchFamily="34" charset="0"/>
            </a:endParaRPr>
          </a:p>
          <a:p>
            <a:pPr>
              <a:lnSpc>
                <a:spcPct val="100000"/>
              </a:lnSpc>
              <a:spcBef>
                <a:spcPts val="0"/>
              </a:spcBef>
              <a:spcAft>
                <a:spcPts val="600"/>
              </a:spcAft>
            </a:pPr>
            <a:r>
              <a:rPr lang="en-GB" sz="1800" dirty="0" err="1">
                <a:latin typeface="Helvetica" pitchFamily="2" charset="0"/>
              </a:rPr>
              <a:t>Linardon</a:t>
            </a:r>
            <a:r>
              <a:rPr lang="en-GB" sz="1800" dirty="0">
                <a:latin typeface="Helvetica" pitchFamily="2" charset="0"/>
              </a:rPr>
              <a:t>, J., Jarman, H. K., McClure, Z., Anderson, C., Liu, C., &amp; Messer, M. (2025). Influence of Topic Familiarity and Prompt Specificity on Citation Fabrication in Mental Health Research Using Large Language Models: Experimental Study. </a:t>
            </a:r>
            <a:r>
              <a:rPr lang="en-GB" sz="1800" i="1" dirty="0">
                <a:latin typeface="Helvetica" pitchFamily="2" charset="0"/>
              </a:rPr>
              <a:t>JMIR Mental Health</a:t>
            </a:r>
            <a:r>
              <a:rPr lang="en-GB" sz="1800" dirty="0">
                <a:latin typeface="Helvetica" pitchFamily="2" charset="0"/>
              </a:rPr>
              <a:t>, </a:t>
            </a:r>
            <a:r>
              <a:rPr lang="en-GB" sz="1800" i="1" dirty="0">
                <a:latin typeface="Helvetica" pitchFamily="2" charset="0"/>
              </a:rPr>
              <a:t>12</a:t>
            </a:r>
            <a:r>
              <a:rPr lang="en-GB" sz="1800" dirty="0">
                <a:latin typeface="Helvetica" pitchFamily="2" charset="0"/>
              </a:rPr>
              <a:t>(1), e80371. </a:t>
            </a:r>
            <a:r>
              <a:rPr lang="en-GB" sz="1800" dirty="0">
                <a:latin typeface="Helvetica" pitchFamily="2" charset="0"/>
                <a:hlinkClick r:id="rId3"/>
              </a:rPr>
              <a:t>https://doi.org/10.2196/80371</a:t>
            </a:r>
            <a:endParaRPr lang="en-GB" sz="1800" dirty="0">
              <a:latin typeface="Helvetica" pitchFamily="2" charset="0"/>
            </a:endParaRPr>
          </a:p>
          <a:p>
            <a:pPr>
              <a:lnSpc>
                <a:spcPct val="100000"/>
              </a:lnSpc>
              <a:spcAft>
                <a:spcPts val="600"/>
              </a:spcAft>
            </a:pPr>
            <a:r>
              <a:rPr lang="en-GB" sz="1800" dirty="0">
                <a:latin typeface="Helvetica" pitchFamily="2" charset="0"/>
              </a:rPr>
              <a:t>Onweller, H., Lumer, E., Huber, A., Ramchandani, P., Subbiah, V. K., &amp; Feld, C. (2026). </a:t>
            </a:r>
            <a:r>
              <a:rPr lang="en-GB" sz="1800" i="1" dirty="0">
                <a:latin typeface="Helvetica" pitchFamily="2" charset="0"/>
              </a:rPr>
              <a:t>Cited but Not Verified: Parsing and Evaluating Source Attribution in LLM Deep Research Agents</a:t>
            </a:r>
            <a:r>
              <a:rPr lang="en-GB" sz="1800" dirty="0">
                <a:latin typeface="Helvetica" pitchFamily="2" charset="0"/>
              </a:rPr>
              <a:t> (arXiv:2605.06635). </a:t>
            </a:r>
            <a:r>
              <a:rPr lang="en-GB" sz="1800" dirty="0" err="1">
                <a:latin typeface="Helvetica" pitchFamily="2" charset="0"/>
              </a:rPr>
              <a:t>arXiv</a:t>
            </a:r>
            <a:r>
              <a:rPr lang="en-GB" sz="1800" dirty="0">
                <a:latin typeface="Helvetica" pitchFamily="2" charset="0"/>
              </a:rPr>
              <a:t>. </a:t>
            </a:r>
            <a:r>
              <a:rPr lang="en-GB" sz="1800" dirty="0">
                <a:latin typeface="Helvetica" pitchFamily="2" charset="0"/>
                <a:hlinkClick r:id="rId4"/>
              </a:rPr>
              <a:t>https://doi.org/10.48550/arXiv.2605.06635</a:t>
            </a:r>
            <a:endParaRPr lang="en-GB" sz="1800" dirty="0">
              <a:latin typeface="Helvetica" pitchFamily="2" charset="0"/>
            </a:endParaRPr>
          </a:p>
          <a:p>
            <a:pPr>
              <a:lnSpc>
                <a:spcPct val="100000"/>
              </a:lnSpc>
              <a:spcAft>
                <a:spcPts val="600"/>
              </a:spcAft>
            </a:pPr>
            <a:r>
              <a:rPr lang="en-GB" sz="1800" dirty="0">
                <a:latin typeface="Helvetica" pitchFamily="2" charset="0"/>
              </a:rPr>
              <a:t>Ibrahim, L., Hafner, F. S., &amp; Rocher, L. (2026). Training language models to be warm can reduce accuracy and increase sycophancy. </a:t>
            </a:r>
            <a:r>
              <a:rPr lang="en-GB" sz="1800" i="1" dirty="0">
                <a:latin typeface="Helvetica" pitchFamily="2" charset="0"/>
              </a:rPr>
              <a:t>Nature</a:t>
            </a:r>
            <a:r>
              <a:rPr lang="en-GB" sz="1800" dirty="0">
                <a:latin typeface="Helvetica" pitchFamily="2" charset="0"/>
              </a:rPr>
              <a:t>, </a:t>
            </a:r>
            <a:r>
              <a:rPr lang="en-GB" sz="1800" i="1" dirty="0">
                <a:latin typeface="Helvetica" pitchFamily="2" charset="0"/>
              </a:rPr>
              <a:t>652</a:t>
            </a:r>
            <a:r>
              <a:rPr lang="en-GB" sz="1800" dirty="0">
                <a:latin typeface="Helvetica" pitchFamily="2" charset="0"/>
              </a:rPr>
              <a:t>(8112), 1159–1165. </a:t>
            </a:r>
            <a:r>
              <a:rPr lang="en-GB" sz="1800" dirty="0">
                <a:latin typeface="Helvetica" pitchFamily="2" charset="0"/>
                <a:hlinkClick r:id="rId5"/>
              </a:rPr>
              <a:t>https://doi.org/10.1038/s41586-026-10410-0</a:t>
            </a:r>
            <a:endParaRPr lang="en-GB" sz="1800" dirty="0">
              <a:latin typeface="Helvetica" pitchFamily="2" charset="0"/>
            </a:endParaRPr>
          </a:p>
        </p:txBody>
      </p:sp>
      <p:sp>
        <p:nvSpPr>
          <p:cNvPr id="6" name="Slide Number Placeholder 5">
            <a:extLst>
              <a:ext uri="{FF2B5EF4-FFF2-40B4-BE49-F238E27FC236}">
                <a16:creationId xmlns:a16="http://schemas.microsoft.com/office/drawing/2014/main" id="{93E2856B-7D4B-DA61-7604-9A3200DF6E71}"/>
              </a:ext>
            </a:extLst>
          </p:cNvPr>
          <p:cNvSpPr>
            <a:spLocks noGrp="1"/>
          </p:cNvSpPr>
          <p:nvPr>
            <p:ph type="sldNum" sz="quarter" idx="12"/>
          </p:nvPr>
        </p:nvSpPr>
        <p:spPr/>
        <p:txBody>
          <a:bodyPr/>
          <a:lstStyle/>
          <a:p>
            <a:fld id="{CC5D1E41-C2CA-0245-8B37-E56DCF546357}" type="slidenum">
              <a:rPr lang="en-US" smtClean="0"/>
              <a:t>66</a:t>
            </a:fld>
            <a:endParaRPr lang="en-US"/>
          </a:p>
        </p:txBody>
      </p:sp>
    </p:spTree>
    <p:extLst>
      <p:ext uri="{BB962C8B-B14F-4D97-AF65-F5344CB8AC3E}">
        <p14:creationId xmlns:p14="http://schemas.microsoft.com/office/powerpoint/2010/main" val="1174847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D886-A04C-7A4C-E5D5-D2CF2BFF6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ADB6D-103E-6DA6-7A6F-4771251EBA30}"/>
              </a:ext>
            </a:extLst>
          </p:cNvPr>
          <p:cNvSpPr>
            <a:spLocks noGrp="1"/>
          </p:cNvSpPr>
          <p:nvPr>
            <p:ph type="title"/>
          </p:nvPr>
        </p:nvSpPr>
        <p:spPr/>
        <p:txBody>
          <a:bodyPr>
            <a:normAutofit/>
          </a:bodyPr>
          <a:lstStyle/>
          <a:p>
            <a:r>
              <a:rPr lang="en-US" sz="5400" dirty="0">
                <a:solidFill>
                  <a:srgbClr val="C51130"/>
                </a:solidFill>
                <a:latin typeface="Palatino Linotype" panose="02040502050505030304" pitchFamily="18" charset="0"/>
              </a:rPr>
              <a:t>Bibliography</a:t>
            </a:r>
          </a:p>
        </p:txBody>
      </p:sp>
      <p:sp>
        <p:nvSpPr>
          <p:cNvPr id="3" name="Content Placeholder 2">
            <a:extLst>
              <a:ext uri="{FF2B5EF4-FFF2-40B4-BE49-F238E27FC236}">
                <a16:creationId xmlns:a16="http://schemas.microsoft.com/office/drawing/2014/main" id="{0775EA1B-81E4-5B24-C896-E87A1AF2B40F}"/>
              </a:ext>
            </a:extLst>
          </p:cNvPr>
          <p:cNvSpPr>
            <a:spLocks noGrp="1"/>
          </p:cNvSpPr>
          <p:nvPr>
            <p:ph idx="1"/>
          </p:nvPr>
        </p:nvSpPr>
        <p:spPr>
          <a:xfrm>
            <a:off x="344774" y="1825625"/>
            <a:ext cx="11502452" cy="4351338"/>
          </a:xfrm>
        </p:spPr>
        <p:txBody>
          <a:bodyPr>
            <a:normAutofit lnSpcReduction="10000"/>
          </a:bodyPr>
          <a:lstStyle/>
          <a:p>
            <a:pPr>
              <a:lnSpc>
                <a:spcPct val="100000"/>
              </a:lnSpc>
              <a:spcBef>
                <a:spcPts val="0"/>
              </a:spcBef>
              <a:spcAft>
                <a:spcPts val="600"/>
              </a:spcAft>
            </a:pPr>
            <a:r>
              <a:rPr lang="en-GB" sz="1800" dirty="0">
                <a:effectLst/>
                <a:latin typeface="Helvetica" pitchFamily="2" charset="0"/>
              </a:rPr>
              <a:t>Si, C., Yang, D., &amp; Hashimoto, T. (2024, October 4). </a:t>
            </a:r>
            <a:r>
              <a:rPr lang="en-GB" sz="1800" i="1" dirty="0">
                <a:effectLst/>
                <a:latin typeface="Helvetica" pitchFamily="2" charset="0"/>
              </a:rPr>
              <a:t>Can LLMs Generate Novel Research Ideas? A Large-Scale Human Study with 100+ NLP Researchers</a:t>
            </a:r>
            <a:r>
              <a:rPr lang="en-GB" sz="1800" dirty="0">
                <a:effectLst/>
                <a:latin typeface="Helvetica" pitchFamily="2" charset="0"/>
              </a:rPr>
              <a:t>. The Thirteenth International Conference on Learning Representations. </a:t>
            </a:r>
            <a:r>
              <a:rPr lang="en-GB" sz="1800" dirty="0">
                <a:effectLst/>
                <a:latin typeface="Helvetica" pitchFamily="2" charset="0"/>
                <a:hlinkClick r:id="rId2"/>
              </a:rPr>
              <a:t>https://openreview.net/forum?id=M23dTGWCZy</a:t>
            </a:r>
            <a:endParaRPr lang="en-GB" sz="1800" dirty="0">
              <a:effectLst/>
              <a:latin typeface="Helvetica" pitchFamily="2" charset="0"/>
            </a:endParaRPr>
          </a:p>
          <a:p>
            <a:pPr>
              <a:lnSpc>
                <a:spcPct val="100000"/>
              </a:lnSpc>
              <a:spcBef>
                <a:spcPts val="0"/>
              </a:spcBef>
              <a:spcAft>
                <a:spcPts val="600"/>
              </a:spcAft>
            </a:pPr>
            <a:r>
              <a:rPr lang="en-GB" sz="1800" dirty="0">
                <a:effectLst/>
                <a:latin typeface="Helvetica" pitchFamily="2" charset="0"/>
              </a:rPr>
              <a:t>Hao, Q., Xu, F., Li, Y., &amp; Evans, J. (2026). Artificial intelligence tools expand scientists’ impact but contract science’s focus. </a:t>
            </a:r>
            <a:r>
              <a:rPr lang="en-GB" sz="1800" i="1" dirty="0">
                <a:effectLst/>
                <a:latin typeface="Helvetica" pitchFamily="2" charset="0"/>
              </a:rPr>
              <a:t>Nature</a:t>
            </a:r>
            <a:r>
              <a:rPr lang="en-GB" sz="1800" dirty="0">
                <a:effectLst/>
                <a:latin typeface="Helvetica" pitchFamily="2" charset="0"/>
              </a:rPr>
              <a:t>, </a:t>
            </a:r>
            <a:r>
              <a:rPr lang="en-GB" sz="1800" i="1" dirty="0">
                <a:effectLst/>
                <a:latin typeface="Helvetica" pitchFamily="2" charset="0"/>
              </a:rPr>
              <a:t>649</a:t>
            </a:r>
            <a:r>
              <a:rPr lang="en-GB" sz="1800" dirty="0">
                <a:effectLst/>
                <a:latin typeface="Helvetica" pitchFamily="2" charset="0"/>
              </a:rPr>
              <a:t>(8099), 1237–1243. </a:t>
            </a:r>
            <a:r>
              <a:rPr lang="en-GB" sz="1800" dirty="0">
                <a:effectLst/>
                <a:latin typeface="Helvetica" pitchFamily="2" charset="0"/>
                <a:hlinkClick r:id="rId3"/>
              </a:rPr>
              <a:t>https://doi.org/10.1038/s41586-025-09922-y</a:t>
            </a:r>
            <a:endParaRPr lang="en-GB" sz="1800" dirty="0">
              <a:effectLst/>
              <a:latin typeface="Helvetica" pitchFamily="2" charset="0"/>
            </a:endParaRPr>
          </a:p>
          <a:p>
            <a:pPr>
              <a:lnSpc>
                <a:spcPct val="100000"/>
              </a:lnSpc>
              <a:spcBef>
                <a:spcPts val="0"/>
              </a:spcBef>
              <a:spcAft>
                <a:spcPts val="600"/>
              </a:spcAft>
            </a:pPr>
            <a:r>
              <a:rPr lang="en-GB" sz="1800" dirty="0">
                <a:effectLst/>
                <a:latin typeface="Helvetica" pitchFamily="2" charset="0"/>
              </a:rPr>
              <a:t>Doshi, A. R., &amp; Hauser, O. P. (2024). Generative AI enhances individual creativity but reduces the collective diversity of novel content. </a:t>
            </a:r>
            <a:r>
              <a:rPr lang="en-GB" sz="1800" i="1" dirty="0">
                <a:effectLst/>
                <a:latin typeface="Helvetica" pitchFamily="2" charset="0"/>
              </a:rPr>
              <a:t>Science Advances</a:t>
            </a:r>
            <a:r>
              <a:rPr lang="en-GB" sz="1800" dirty="0">
                <a:effectLst/>
                <a:latin typeface="Helvetica" pitchFamily="2" charset="0"/>
              </a:rPr>
              <a:t>, </a:t>
            </a:r>
            <a:r>
              <a:rPr lang="en-GB" sz="1800" i="1" dirty="0">
                <a:effectLst/>
                <a:latin typeface="Helvetica" pitchFamily="2" charset="0"/>
              </a:rPr>
              <a:t>10</a:t>
            </a:r>
            <a:r>
              <a:rPr lang="en-GB" sz="1800" dirty="0">
                <a:effectLst/>
                <a:latin typeface="Helvetica" pitchFamily="2" charset="0"/>
              </a:rPr>
              <a:t>(28), eadn5290. </a:t>
            </a:r>
            <a:r>
              <a:rPr lang="en-GB" sz="1800" dirty="0">
                <a:effectLst/>
                <a:latin typeface="Helvetica" pitchFamily="2" charset="0"/>
                <a:hlinkClick r:id="rId4"/>
              </a:rPr>
              <a:t>https://doi.org/10.1126/sciadv.adn5290</a:t>
            </a:r>
            <a:endParaRPr lang="en-GB" sz="1800" dirty="0">
              <a:effectLst/>
              <a:latin typeface="Helvetica" pitchFamily="2" charset="0"/>
            </a:endParaRPr>
          </a:p>
          <a:p>
            <a:pPr>
              <a:lnSpc>
                <a:spcPct val="100000"/>
              </a:lnSpc>
              <a:spcBef>
                <a:spcPts val="0"/>
              </a:spcBef>
              <a:spcAft>
                <a:spcPts val="600"/>
              </a:spcAft>
            </a:pPr>
            <a:r>
              <a:rPr lang="en-GB" sz="1800" dirty="0">
                <a:effectLst/>
                <a:latin typeface="Helvetica" pitchFamily="2" charset="0"/>
              </a:rPr>
              <a:t>Ríos-García, M., </a:t>
            </a:r>
            <a:r>
              <a:rPr lang="en-GB" sz="1800" dirty="0" err="1">
                <a:effectLst/>
                <a:latin typeface="Helvetica" pitchFamily="2" charset="0"/>
              </a:rPr>
              <a:t>Alampara</a:t>
            </a:r>
            <a:r>
              <a:rPr lang="en-GB" sz="1800" dirty="0">
                <a:effectLst/>
                <a:latin typeface="Helvetica" pitchFamily="2" charset="0"/>
              </a:rPr>
              <a:t>, N., Gupta, C., Mandal, I., Mannan, S., Aghajani, A. A., Krishnan, N. M. A., &amp; Jablonka, K. M. (2026). </a:t>
            </a:r>
            <a:r>
              <a:rPr lang="en-GB" sz="1800" i="1" dirty="0">
                <a:effectLst/>
                <a:latin typeface="Helvetica" pitchFamily="2" charset="0"/>
              </a:rPr>
              <a:t>AI scientists produce results without reasoning scientifically</a:t>
            </a:r>
            <a:r>
              <a:rPr lang="en-GB" sz="1800" dirty="0">
                <a:effectLst/>
                <a:latin typeface="Helvetica" pitchFamily="2" charset="0"/>
              </a:rPr>
              <a:t> (arXiv:2604.18805).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5"/>
              </a:rPr>
              <a:t>https://doi.org/10.48550/arXiv.2604.18805</a:t>
            </a:r>
            <a:endParaRPr lang="en-GB" sz="1800" dirty="0">
              <a:effectLst/>
              <a:latin typeface="Helvetica" pitchFamily="2" charset="0"/>
            </a:endParaRPr>
          </a:p>
          <a:p>
            <a:pPr>
              <a:lnSpc>
                <a:spcPct val="100000"/>
              </a:lnSpc>
              <a:spcBef>
                <a:spcPts val="0"/>
              </a:spcBef>
              <a:spcAft>
                <a:spcPts val="600"/>
              </a:spcAft>
            </a:pPr>
            <a:r>
              <a:rPr lang="en-GB" sz="1800" dirty="0">
                <a:effectLst/>
                <a:latin typeface="Helvetica" pitchFamily="2" charset="0"/>
              </a:rPr>
              <a:t>Trehan, D., &amp; Chopra, P. (2026). </a:t>
            </a:r>
            <a:r>
              <a:rPr lang="en-GB" sz="1800" i="1" dirty="0">
                <a:effectLst/>
                <a:latin typeface="Helvetica" pitchFamily="2" charset="0"/>
              </a:rPr>
              <a:t>Why LLMs Aren’t Scientists Yet: Lessons from Four Autonomous Research Attempts</a:t>
            </a:r>
            <a:r>
              <a:rPr lang="en-GB" sz="1800" dirty="0">
                <a:effectLst/>
                <a:latin typeface="Helvetica" pitchFamily="2" charset="0"/>
              </a:rPr>
              <a:t> (arXiv:2601.03315).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6"/>
              </a:rPr>
              <a:t>https://doi.org/10.48550/arXiv.2601.03315</a:t>
            </a:r>
            <a:endParaRPr lang="en-GB" sz="1800" dirty="0">
              <a:effectLst/>
              <a:latin typeface="Helvetica" pitchFamily="2" charset="0"/>
            </a:endParaRPr>
          </a:p>
          <a:p>
            <a:pPr>
              <a:lnSpc>
                <a:spcPct val="100000"/>
              </a:lnSpc>
              <a:spcBef>
                <a:spcPts val="0"/>
              </a:spcBef>
              <a:spcAft>
                <a:spcPts val="600"/>
              </a:spcAft>
            </a:pPr>
            <a:r>
              <a:rPr lang="en-GB" sz="1800" dirty="0">
                <a:effectLst/>
                <a:latin typeface="Helvetica" pitchFamily="2" charset="0"/>
              </a:rPr>
              <a:t>Zhao, S., Wang, D., Zhang, K., Luo, J., Li, Z., &amp; Li, L. (2026). </a:t>
            </a:r>
            <a:r>
              <a:rPr lang="en-GB" sz="1800" i="1" dirty="0">
                <a:effectLst/>
                <a:latin typeface="Helvetica" pitchFamily="2" charset="0"/>
              </a:rPr>
              <a:t>Is Vibe Coding Safe? Benchmarking Vulnerability of Agent-Generated Code in Real-World Tasks</a:t>
            </a:r>
            <a:r>
              <a:rPr lang="en-GB" sz="1800" dirty="0">
                <a:effectLst/>
                <a:latin typeface="Helvetica" pitchFamily="2" charset="0"/>
              </a:rPr>
              <a:t> (arXiv:2512.03262).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7"/>
              </a:rPr>
              <a:t>https://doi.org/10.48550/arXiv.2512.03262</a:t>
            </a:r>
            <a:endParaRPr lang="en-GB" sz="1800" dirty="0">
              <a:latin typeface="Helvetica" pitchFamily="2" charset="0"/>
            </a:endParaRPr>
          </a:p>
        </p:txBody>
      </p:sp>
      <p:sp>
        <p:nvSpPr>
          <p:cNvPr id="6" name="Slide Number Placeholder 5">
            <a:extLst>
              <a:ext uri="{FF2B5EF4-FFF2-40B4-BE49-F238E27FC236}">
                <a16:creationId xmlns:a16="http://schemas.microsoft.com/office/drawing/2014/main" id="{3FD6BF37-6BBB-844D-1032-12D077530B36}"/>
              </a:ext>
            </a:extLst>
          </p:cNvPr>
          <p:cNvSpPr>
            <a:spLocks noGrp="1"/>
          </p:cNvSpPr>
          <p:nvPr>
            <p:ph type="sldNum" sz="quarter" idx="12"/>
          </p:nvPr>
        </p:nvSpPr>
        <p:spPr/>
        <p:txBody>
          <a:bodyPr/>
          <a:lstStyle/>
          <a:p>
            <a:fld id="{CC5D1E41-C2CA-0245-8B37-E56DCF546357}" type="slidenum">
              <a:rPr lang="en-US" smtClean="0"/>
              <a:t>67</a:t>
            </a:fld>
            <a:endParaRPr lang="en-US"/>
          </a:p>
        </p:txBody>
      </p:sp>
    </p:spTree>
    <p:extLst>
      <p:ext uri="{BB962C8B-B14F-4D97-AF65-F5344CB8AC3E}">
        <p14:creationId xmlns:p14="http://schemas.microsoft.com/office/powerpoint/2010/main" val="108195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9ADB-DF15-93F1-BF10-E68A1BA0D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37E25-3E48-7BC1-131E-55FB57D8BEB4}"/>
              </a:ext>
            </a:extLst>
          </p:cNvPr>
          <p:cNvSpPr>
            <a:spLocks noGrp="1"/>
          </p:cNvSpPr>
          <p:nvPr>
            <p:ph type="title"/>
          </p:nvPr>
        </p:nvSpPr>
        <p:spPr/>
        <p:txBody>
          <a:bodyPr>
            <a:normAutofit/>
          </a:bodyPr>
          <a:lstStyle/>
          <a:p>
            <a:r>
              <a:rPr lang="en-US" sz="5400" dirty="0">
                <a:solidFill>
                  <a:srgbClr val="C51130"/>
                </a:solidFill>
                <a:latin typeface="Palatino Linotype" panose="02040502050505030304" pitchFamily="18" charset="0"/>
              </a:rPr>
              <a:t>Bibliography</a:t>
            </a:r>
          </a:p>
        </p:txBody>
      </p:sp>
      <p:sp>
        <p:nvSpPr>
          <p:cNvPr id="3" name="Content Placeholder 2">
            <a:extLst>
              <a:ext uri="{FF2B5EF4-FFF2-40B4-BE49-F238E27FC236}">
                <a16:creationId xmlns:a16="http://schemas.microsoft.com/office/drawing/2014/main" id="{9D2982D0-E680-12B1-C348-E0C170A6FD8D}"/>
              </a:ext>
            </a:extLst>
          </p:cNvPr>
          <p:cNvSpPr>
            <a:spLocks noGrp="1"/>
          </p:cNvSpPr>
          <p:nvPr>
            <p:ph idx="1"/>
          </p:nvPr>
        </p:nvSpPr>
        <p:spPr>
          <a:xfrm>
            <a:off x="314793" y="1825625"/>
            <a:ext cx="11562414" cy="4351338"/>
          </a:xfrm>
        </p:spPr>
        <p:txBody>
          <a:bodyPr>
            <a:normAutofit/>
          </a:bodyPr>
          <a:lstStyle/>
          <a:p>
            <a:r>
              <a:rPr lang="en-GB" sz="1800" dirty="0">
                <a:effectLst/>
                <a:latin typeface="Helvetica" pitchFamily="2" charset="0"/>
              </a:rPr>
              <a:t>Rao, V., Kumar, A., </a:t>
            </a:r>
            <a:r>
              <a:rPr lang="en-GB" sz="1800" dirty="0" err="1">
                <a:effectLst/>
                <a:latin typeface="Helvetica" pitchFamily="2" charset="0"/>
              </a:rPr>
              <a:t>Lakkaraju</a:t>
            </a:r>
            <a:r>
              <a:rPr lang="en-GB" sz="1800" dirty="0">
                <a:effectLst/>
                <a:latin typeface="Helvetica" pitchFamily="2" charset="0"/>
              </a:rPr>
              <a:t>, H., &amp; Shah, N. B. (2025). </a:t>
            </a:r>
            <a:r>
              <a:rPr lang="en-GB" sz="1800" i="1" dirty="0">
                <a:effectLst/>
                <a:latin typeface="Helvetica" pitchFamily="2" charset="0"/>
              </a:rPr>
              <a:t>Detecting LLM-Generated Peer Reviews</a:t>
            </a:r>
            <a:r>
              <a:rPr lang="en-GB" sz="1800" dirty="0">
                <a:effectLst/>
                <a:latin typeface="Helvetica" pitchFamily="2" charset="0"/>
              </a:rPr>
              <a:t> (arXiv:2503.15772).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2"/>
              </a:rPr>
              <a:t>https://doi.org/10.48550/arXiv.2503.15772</a:t>
            </a:r>
            <a:endParaRPr lang="en-GB" sz="1800" dirty="0">
              <a:effectLst/>
              <a:latin typeface="Helvetica" pitchFamily="2" charset="0"/>
            </a:endParaRPr>
          </a:p>
          <a:p>
            <a:r>
              <a:rPr lang="en-GB" sz="1800" dirty="0">
                <a:effectLst/>
                <a:latin typeface="Helvetica" pitchFamily="2" charset="0"/>
              </a:rPr>
              <a:t>Xi, S., Rao, V., Payan, J., &amp; Shah, N. B. (2025). </a:t>
            </a:r>
            <a:r>
              <a:rPr lang="en-GB" sz="1800" i="1" dirty="0">
                <a:effectLst/>
                <a:latin typeface="Helvetica" pitchFamily="2" charset="0"/>
              </a:rPr>
              <a:t>FLAWS: A Benchmark for Error Identification and Localization in Scientific Papers</a:t>
            </a:r>
            <a:r>
              <a:rPr lang="en-GB" sz="1800" dirty="0">
                <a:effectLst/>
                <a:latin typeface="Helvetica" pitchFamily="2" charset="0"/>
              </a:rPr>
              <a:t> (arXiv:2511.21843).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3"/>
              </a:rPr>
              <a:t>https://doi.org/10.48550/arXiv.2511.21843</a:t>
            </a:r>
            <a:endParaRPr lang="en-GB" sz="1800" dirty="0">
              <a:effectLst/>
              <a:latin typeface="Helvetica" pitchFamily="2" charset="0"/>
            </a:endParaRPr>
          </a:p>
          <a:p>
            <a:r>
              <a:rPr lang="en-GB" sz="1800" dirty="0">
                <a:effectLst/>
                <a:latin typeface="Helvetica" pitchFamily="2" charset="0"/>
              </a:rPr>
              <a:t>Thakur, A., Lee, J., Tsoukalas, G., Sistla, M., Zhao, M., </a:t>
            </a:r>
            <a:r>
              <a:rPr lang="en-GB" sz="1800" dirty="0" err="1">
                <a:effectLst/>
                <a:latin typeface="Helvetica" pitchFamily="2" charset="0"/>
              </a:rPr>
              <a:t>Zetzsche</a:t>
            </a:r>
            <a:r>
              <a:rPr lang="en-GB" sz="1800" dirty="0">
                <a:effectLst/>
                <a:latin typeface="Helvetica" pitchFamily="2" charset="0"/>
              </a:rPr>
              <a:t>, S., Durrett, G., Yue, Y., &amp; Chaudhuri, S. (2026). CLEVER: A Curated Benchmark for Formally Verified Code Generation. </a:t>
            </a:r>
            <a:r>
              <a:rPr lang="en-GB" sz="1800" i="1" dirty="0">
                <a:effectLst/>
                <a:latin typeface="Helvetica" pitchFamily="2" charset="0"/>
              </a:rPr>
              <a:t>Advances in Neural Information Processing Systems</a:t>
            </a:r>
            <a:r>
              <a:rPr lang="en-GB" sz="1800" dirty="0">
                <a:effectLst/>
                <a:latin typeface="Helvetica" pitchFamily="2" charset="0"/>
              </a:rPr>
              <a:t>, </a:t>
            </a:r>
            <a:r>
              <a:rPr lang="en-GB" sz="1800" i="1" dirty="0">
                <a:effectLst/>
                <a:latin typeface="Helvetica" pitchFamily="2" charset="0"/>
              </a:rPr>
              <a:t>38</a:t>
            </a:r>
            <a:r>
              <a:rPr lang="en-GB" sz="1800" dirty="0">
                <a:effectLst/>
                <a:latin typeface="Helvetica" pitchFamily="2" charset="0"/>
              </a:rPr>
              <a:t>. </a:t>
            </a:r>
          </a:p>
          <a:p>
            <a:r>
              <a:rPr lang="en-GB" sz="1800" dirty="0">
                <a:effectLst/>
                <a:latin typeface="Helvetica" pitchFamily="2" charset="0"/>
              </a:rPr>
              <a:t>Luo, Z., </a:t>
            </a:r>
            <a:r>
              <a:rPr lang="en-GB" sz="1800" dirty="0" err="1">
                <a:effectLst/>
                <a:latin typeface="Helvetica" pitchFamily="2" charset="0"/>
              </a:rPr>
              <a:t>Kasirzadeh</a:t>
            </a:r>
            <a:r>
              <a:rPr lang="en-GB" sz="1800" dirty="0">
                <a:effectLst/>
                <a:latin typeface="Helvetica" pitchFamily="2" charset="0"/>
              </a:rPr>
              <a:t>, A., &amp; Shah, N. B. (2025). </a:t>
            </a:r>
            <a:r>
              <a:rPr lang="en-GB" sz="1800" i="1" dirty="0">
                <a:effectLst/>
                <a:latin typeface="Helvetica" pitchFamily="2" charset="0"/>
              </a:rPr>
              <a:t>The More You Automate, the Less You See: Hidden Pitfalls of AI Scientist Systems</a:t>
            </a:r>
            <a:r>
              <a:rPr lang="en-GB" sz="1800" dirty="0">
                <a:effectLst/>
                <a:latin typeface="Helvetica" pitchFamily="2" charset="0"/>
              </a:rPr>
              <a:t> (arXiv:2509.08713). </a:t>
            </a:r>
            <a:r>
              <a:rPr lang="en-GB" sz="1800" dirty="0" err="1">
                <a:effectLst/>
                <a:latin typeface="Helvetica" pitchFamily="2" charset="0"/>
              </a:rPr>
              <a:t>arXiv</a:t>
            </a:r>
            <a:r>
              <a:rPr lang="en-GB" sz="1800" dirty="0">
                <a:effectLst/>
                <a:latin typeface="Helvetica" pitchFamily="2" charset="0"/>
              </a:rPr>
              <a:t>. </a:t>
            </a:r>
            <a:r>
              <a:rPr lang="en-GB" sz="1800" dirty="0">
                <a:effectLst/>
                <a:latin typeface="Helvetica" pitchFamily="2" charset="0"/>
                <a:hlinkClick r:id="rId4"/>
              </a:rPr>
              <a:t>https://doi.org/10.48550/arXiv.2509.08713</a:t>
            </a:r>
            <a:endParaRPr lang="en-GB" sz="1800" dirty="0">
              <a:effectLst/>
              <a:latin typeface="Helvetica" pitchFamily="2" charset="0"/>
            </a:endParaRPr>
          </a:p>
          <a:p>
            <a:r>
              <a:rPr lang="en-GB" sz="1800" dirty="0">
                <a:effectLst/>
                <a:latin typeface="Helvetica" pitchFamily="2" charset="0"/>
              </a:rPr>
              <a:t>Echenique, F., &amp; He, K. (2024). Screening p-hackers: Dissemination noise as bait. </a:t>
            </a:r>
            <a:r>
              <a:rPr lang="en-GB" sz="1800" i="1" dirty="0">
                <a:effectLst/>
                <a:latin typeface="Helvetica" pitchFamily="2" charset="0"/>
              </a:rPr>
              <a:t>Proceedings of the National Academy of Sciences</a:t>
            </a:r>
            <a:r>
              <a:rPr lang="en-GB" sz="1800" dirty="0">
                <a:effectLst/>
                <a:latin typeface="Helvetica" pitchFamily="2" charset="0"/>
              </a:rPr>
              <a:t>, </a:t>
            </a:r>
            <a:r>
              <a:rPr lang="en-GB" sz="1800" i="1" dirty="0">
                <a:effectLst/>
                <a:latin typeface="Helvetica" pitchFamily="2" charset="0"/>
              </a:rPr>
              <a:t>121</a:t>
            </a:r>
            <a:r>
              <a:rPr lang="en-GB" sz="1800" dirty="0">
                <a:effectLst/>
                <a:latin typeface="Helvetica" pitchFamily="2" charset="0"/>
              </a:rPr>
              <a:t>(21), e2400787121. </a:t>
            </a:r>
            <a:r>
              <a:rPr lang="en-GB" sz="1800" dirty="0">
                <a:effectLst/>
                <a:latin typeface="Helvetica" pitchFamily="2" charset="0"/>
                <a:hlinkClick r:id="rId5"/>
              </a:rPr>
              <a:t>https://doi.org/10.1073/pnas.2400787121</a:t>
            </a:r>
            <a:endParaRPr lang="en-GB" sz="1800" dirty="0">
              <a:effectLst/>
              <a:latin typeface="Helvetica" pitchFamily="2" charset="0"/>
            </a:endParaRPr>
          </a:p>
          <a:p>
            <a:r>
              <a:rPr lang="en-GB" sz="1800" dirty="0" err="1">
                <a:effectLst/>
                <a:latin typeface="Helvetica" pitchFamily="2" charset="0"/>
              </a:rPr>
              <a:t>Messeri</a:t>
            </a:r>
            <a:r>
              <a:rPr lang="en-GB" sz="1800" dirty="0">
                <a:effectLst/>
                <a:latin typeface="Helvetica" pitchFamily="2" charset="0"/>
              </a:rPr>
              <a:t>, L., &amp; Crockett, M. J. (2024). Artificial intelligence and illusions of understanding in scientific research. </a:t>
            </a:r>
            <a:r>
              <a:rPr lang="en-GB" sz="1800" i="1" dirty="0">
                <a:effectLst/>
                <a:latin typeface="Helvetica" pitchFamily="2" charset="0"/>
              </a:rPr>
              <a:t>Nature</a:t>
            </a:r>
            <a:r>
              <a:rPr lang="en-GB" sz="1800" dirty="0">
                <a:effectLst/>
                <a:latin typeface="Helvetica" pitchFamily="2" charset="0"/>
              </a:rPr>
              <a:t>, </a:t>
            </a:r>
            <a:r>
              <a:rPr lang="en-GB" sz="1800" i="1" dirty="0">
                <a:effectLst/>
                <a:latin typeface="Helvetica" pitchFamily="2" charset="0"/>
              </a:rPr>
              <a:t>627</a:t>
            </a:r>
            <a:r>
              <a:rPr lang="en-GB" sz="1800" dirty="0">
                <a:effectLst/>
                <a:latin typeface="Helvetica" pitchFamily="2" charset="0"/>
              </a:rPr>
              <a:t>(8002), 49–58. </a:t>
            </a:r>
            <a:r>
              <a:rPr lang="en-GB" sz="1800" dirty="0">
                <a:effectLst/>
                <a:latin typeface="Helvetica" pitchFamily="2" charset="0"/>
                <a:hlinkClick r:id="rId6"/>
              </a:rPr>
              <a:t>https://doi.org/10.1038/s41586-024-07146-0</a:t>
            </a:r>
            <a:endParaRPr lang="en-GB" sz="1800" dirty="0">
              <a:effectLst/>
              <a:latin typeface="Helvetica" pitchFamily="2" charset="0"/>
            </a:endParaRPr>
          </a:p>
          <a:p>
            <a:endParaRPr lang="en-GB" sz="1800" dirty="0">
              <a:effectLst/>
              <a:latin typeface="Helvetica" pitchFamily="2" charset="0"/>
            </a:endParaRPr>
          </a:p>
        </p:txBody>
      </p:sp>
      <p:sp>
        <p:nvSpPr>
          <p:cNvPr id="6" name="Slide Number Placeholder 5">
            <a:extLst>
              <a:ext uri="{FF2B5EF4-FFF2-40B4-BE49-F238E27FC236}">
                <a16:creationId xmlns:a16="http://schemas.microsoft.com/office/drawing/2014/main" id="{C46BEE38-60AC-5B24-8B32-C95094270D2C}"/>
              </a:ext>
            </a:extLst>
          </p:cNvPr>
          <p:cNvSpPr>
            <a:spLocks noGrp="1"/>
          </p:cNvSpPr>
          <p:nvPr>
            <p:ph type="sldNum" sz="quarter" idx="12"/>
          </p:nvPr>
        </p:nvSpPr>
        <p:spPr/>
        <p:txBody>
          <a:bodyPr/>
          <a:lstStyle/>
          <a:p>
            <a:fld id="{CC5D1E41-C2CA-0245-8B37-E56DCF546357}" type="slidenum">
              <a:rPr lang="en-US" smtClean="0"/>
              <a:t>68</a:t>
            </a:fld>
            <a:endParaRPr lang="en-US"/>
          </a:p>
        </p:txBody>
      </p:sp>
    </p:spTree>
    <p:extLst>
      <p:ext uri="{BB962C8B-B14F-4D97-AF65-F5344CB8AC3E}">
        <p14:creationId xmlns:p14="http://schemas.microsoft.com/office/powerpoint/2010/main" val="1653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4E32-05EE-74CA-8E68-CB2F311909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B859D-67F5-93AA-0C92-37D9EA3A42A8}"/>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9164418B-4EC8-463A-C487-60CB499D083A}"/>
              </a:ext>
            </a:extLst>
          </p:cNvPr>
          <p:cNvSpPr>
            <a:spLocks noGrp="1"/>
          </p:cNvSpPr>
          <p:nvPr>
            <p:ph type="sldNum" sz="quarter" idx="12"/>
          </p:nvPr>
        </p:nvSpPr>
        <p:spPr/>
        <p:txBody>
          <a:bodyPr/>
          <a:lstStyle/>
          <a:p>
            <a:fld id="{CC5D1E41-C2CA-0245-8B37-E56DCF546357}" type="slidenum">
              <a:rPr lang="en-US" smtClean="0">
                <a:latin typeface="Helvetica" pitchFamily="2" charset="0"/>
              </a:rPr>
              <a:t>7</a:t>
            </a:fld>
            <a:endParaRPr lang="en-US" dirty="0">
              <a:latin typeface="Helvetica" pitchFamily="2" charset="0"/>
            </a:endParaRPr>
          </a:p>
        </p:txBody>
      </p:sp>
      <p:sp>
        <p:nvSpPr>
          <p:cNvPr id="9" name="Rounded Rectangle 8">
            <a:extLst>
              <a:ext uri="{FF2B5EF4-FFF2-40B4-BE49-F238E27FC236}">
                <a16:creationId xmlns:a16="http://schemas.microsoft.com/office/drawing/2014/main" id="{1466B7F1-5A3A-695D-6C45-6032EF5EC412}"/>
              </a:ext>
            </a:extLst>
          </p:cNvPr>
          <p:cNvSpPr/>
          <p:nvPr/>
        </p:nvSpPr>
        <p:spPr>
          <a:xfrm>
            <a:off x="1434235"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10" name="Rounded Rectangle 9">
            <a:extLst>
              <a:ext uri="{FF2B5EF4-FFF2-40B4-BE49-F238E27FC236}">
                <a16:creationId xmlns:a16="http://schemas.microsoft.com/office/drawing/2014/main" id="{5749163A-8CCD-4F93-1406-A64314DA4B4A}"/>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11" name="Rounded Rectangle 10">
            <a:extLst>
              <a:ext uri="{FF2B5EF4-FFF2-40B4-BE49-F238E27FC236}">
                <a16:creationId xmlns:a16="http://schemas.microsoft.com/office/drawing/2014/main" id="{EF711AF6-DF97-FD8F-FFF2-A34BB10D2953}"/>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2" name="Rounded Rectangle 11">
            <a:extLst>
              <a:ext uri="{FF2B5EF4-FFF2-40B4-BE49-F238E27FC236}">
                <a16:creationId xmlns:a16="http://schemas.microsoft.com/office/drawing/2014/main" id="{532673A5-8E81-1DCD-B7DA-471217D56106}"/>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5" name="Straight Arrow Connector 14">
            <a:extLst>
              <a:ext uri="{FF2B5EF4-FFF2-40B4-BE49-F238E27FC236}">
                <a16:creationId xmlns:a16="http://schemas.microsoft.com/office/drawing/2014/main" id="{098CBD95-A83B-B190-E8DE-9F2A76CC531E}"/>
              </a:ext>
            </a:extLst>
          </p:cNvPr>
          <p:cNvCxnSpPr>
            <a:cxnSpLocks/>
            <a:stCxn id="9" idx="3"/>
            <a:endCxn id="10"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116D714-2025-72BF-3B2E-D701DB440135}"/>
              </a:ext>
            </a:extLst>
          </p:cNvPr>
          <p:cNvCxnSpPr>
            <a:cxnSpLocks/>
            <a:stCxn id="10" idx="3"/>
            <a:endCxn id="11"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FCAEF96B-DB6D-BC25-93BE-73A8AD0A3882}"/>
              </a:ext>
            </a:extLst>
          </p:cNvPr>
          <p:cNvCxnSpPr>
            <a:cxnSpLocks/>
            <a:stCxn id="11" idx="3"/>
            <a:endCxn id="12"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1380A082-6E0B-8CAF-1407-C2B3AFB99891}"/>
              </a:ext>
            </a:extLst>
          </p:cNvPr>
          <p:cNvSpPr txBox="1"/>
          <p:nvPr/>
        </p:nvSpPr>
        <p:spPr>
          <a:xfrm>
            <a:off x="641349" y="1865968"/>
            <a:ext cx="11065969" cy="27546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latin typeface="Helvetica" pitchFamily="2" charset="0"/>
              </a:rPr>
              <a:t>Failures of </a:t>
            </a:r>
            <a:r>
              <a:rPr lang="en-US" sz="2800" b="1" dirty="0">
                <a:latin typeface="Helvetica" pitchFamily="2" charset="0"/>
              </a:rPr>
              <a:t>retrieving</a:t>
            </a:r>
            <a:r>
              <a:rPr lang="en-US" sz="2800" dirty="0">
                <a:latin typeface="Helvetica" pitchFamily="2" charset="0"/>
              </a:rPr>
              <a:t> and </a:t>
            </a:r>
            <a:r>
              <a:rPr lang="en-US" sz="2800" b="1" dirty="0">
                <a:latin typeface="Helvetica" pitchFamily="2" charset="0"/>
              </a:rPr>
              <a:t>extracting</a:t>
            </a:r>
            <a:r>
              <a:rPr lang="en-US" sz="2800" dirty="0">
                <a:latin typeface="Helvetica" pitchFamily="2" charset="0"/>
              </a:rPr>
              <a:t> information [Wu et al., 2026]:</a:t>
            </a:r>
          </a:p>
          <a:p>
            <a:pPr marL="742950" lvl="1" indent="-285750">
              <a:spcAft>
                <a:spcPts val="600"/>
              </a:spcAft>
              <a:buFont typeface="Arial" panose="020B0604020202020204" pitchFamily="34" charset="0"/>
              <a:buChar char="•"/>
            </a:pPr>
            <a:r>
              <a:rPr lang="en-US" sz="2500" dirty="0">
                <a:latin typeface="Helvetica" pitchFamily="2" charset="0"/>
              </a:rPr>
              <a:t>Citation retrieval fails in &gt;48% of experimental runs;</a:t>
            </a:r>
          </a:p>
          <a:p>
            <a:pPr marL="742950" lvl="1" indent="-285750">
              <a:spcAft>
                <a:spcPts val="600"/>
              </a:spcAft>
              <a:buFont typeface="Arial" panose="020B0604020202020204" pitchFamily="34" charset="0"/>
              <a:buChar char="•"/>
            </a:pPr>
            <a:r>
              <a:rPr lang="en-US" sz="2500" dirty="0">
                <a:latin typeface="Helvetica" pitchFamily="2" charset="0"/>
              </a:rPr>
              <a:t>Relevant paper discovery has an F1 &lt;0.32;</a:t>
            </a:r>
          </a:p>
          <a:p>
            <a:pPr marL="742950" lvl="1" indent="-285750">
              <a:spcAft>
                <a:spcPts val="600"/>
              </a:spcAft>
              <a:buFont typeface="Arial" panose="020B0604020202020204" pitchFamily="34" charset="0"/>
              <a:buChar char="•"/>
            </a:pPr>
            <a:r>
              <a:rPr lang="en-US" sz="2500" dirty="0">
                <a:latin typeface="Helvetica" pitchFamily="2" charset="0"/>
              </a:rPr>
              <a:t>Section-specific content extraction fails in &gt;72%;</a:t>
            </a:r>
          </a:p>
          <a:p>
            <a:pPr marL="742950" lvl="1" indent="-285750">
              <a:spcAft>
                <a:spcPts val="600"/>
              </a:spcAft>
              <a:buFont typeface="Arial" panose="020B0604020202020204" pitchFamily="34" charset="0"/>
              <a:buChar char="•"/>
            </a:pPr>
            <a:r>
              <a:rPr lang="en-US" sz="2500" dirty="0">
                <a:latin typeface="Helvetica" pitchFamily="2" charset="0"/>
              </a:rPr>
              <a:t>Many things that can affect retrieval and extraction: Mathew effect, citation metrics, long contexts, PDF parsing, etc.</a:t>
            </a:r>
          </a:p>
        </p:txBody>
      </p:sp>
    </p:spTree>
    <p:extLst>
      <p:ext uri="{BB962C8B-B14F-4D97-AF65-F5344CB8AC3E}">
        <p14:creationId xmlns:p14="http://schemas.microsoft.com/office/powerpoint/2010/main" val="33662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82EC-56BE-75E0-7629-0B94A19261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EE0503-A79F-743F-C621-86CB4FEF65EF}"/>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3B090AA7-DDCC-0FA5-5E44-53A747B9B339}"/>
              </a:ext>
            </a:extLst>
          </p:cNvPr>
          <p:cNvSpPr>
            <a:spLocks noGrp="1"/>
          </p:cNvSpPr>
          <p:nvPr>
            <p:ph type="sldNum" sz="quarter" idx="12"/>
          </p:nvPr>
        </p:nvSpPr>
        <p:spPr/>
        <p:txBody>
          <a:bodyPr/>
          <a:lstStyle/>
          <a:p>
            <a:fld id="{CC5D1E41-C2CA-0245-8B37-E56DCF546357}" type="slidenum">
              <a:rPr lang="en-US" smtClean="0"/>
              <a:t>8</a:t>
            </a:fld>
            <a:endParaRPr lang="en-US"/>
          </a:p>
        </p:txBody>
      </p:sp>
      <p:sp>
        <p:nvSpPr>
          <p:cNvPr id="18" name="TextBox 17">
            <a:extLst>
              <a:ext uri="{FF2B5EF4-FFF2-40B4-BE49-F238E27FC236}">
                <a16:creationId xmlns:a16="http://schemas.microsoft.com/office/drawing/2014/main" id="{68339C22-A1AC-C766-FD22-C3CBD6A24F86}"/>
              </a:ext>
            </a:extLst>
          </p:cNvPr>
          <p:cNvSpPr txBox="1"/>
          <p:nvPr/>
        </p:nvSpPr>
        <p:spPr>
          <a:xfrm>
            <a:off x="656793" y="1399595"/>
            <a:ext cx="10816358" cy="38318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Helvetica" pitchFamily="2" charset="0"/>
              </a:rPr>
              <a:t>Errors creep in when </a:t>
            </a:r>
            <a:r>
              <a:rPr lang="en-US" sz="2800" b="1" dirty="0">
                <a:latin typeface="Helvetica" pitchFamily="2" charset="0"/>
              </a:rPr>
              <a:t>synthesizing information</a:t>
            </a:r>
            <a:r>
              <a:rPr lang="en-US" sz="2800" dirty="0">
                <a:latin typeface="Helvetica" pitchFamily="2" charset="0"/>
              </a:rPr>
              <a:t>:</a:t>
            </a:r>
          </a:p>
          <a:p>
            <a:pPr marL="742950" lvl="1" indent="-285750">
              <a:spcAft>
                <a:spcPts val="600"/>
              </a:spcAft>
              <a:buFont typeface="Arial" panose="020B0604020202020204" pitchFamily="34" charset="0"/>
              <a:buChar char="•"/>
            </a:pPr>
            <a:r>
              <a:rPr lang="en-US" sz="2500" dirty="0">
                <a:latin typeface="Helvetica" pitchFamily="2" charset="0"/>
              </a:rPr>
              <a:t>Fully fabricated citations appeared in 19.9% of 176 generated citations with 45.5% containing errors [Linardon et al., 2026];</a:t>
            </a:r>
          </a:p>
          <a:p>
            <a:pPr marL="742950" lvl="1" indent="-285750">
              <a:spcAft>
                <a:spcPts val="600"/>
              </a:spcAft>
              <a:buFont typeface="Arial" panose="020B0604020202020204" pitchFamily="34" charset="0"/>
              <a:buChar char="•"/>
            </a:pPr>
            <a:r>
              <a:rPr lang="en-US" sz="2500" dirty="0">
                <a:latin typeface="Helvetica" pitchFamily="2" charset="0"/>
              </a:rPr>
              <a:t>Real papers used to support wrong claims in &gt;23% of citations [Onweller et al., 2026];</a:t>
            </a:r>
          </a:p>
          <a:p>
            <a:pPr marL="742950" lvl="1" indent="-285750">
              <a:spcAft>
                <a:spcPts val="600"/>
              </a:spcAft>
              <a:buFont typeface="Arial" panose="020B0604020202020204" pitchFamily="34" charset="0"/>
              <a:buChar char="•"/>
            </a:pPr>
            <a:r>
              <a:rPr lang="en-US" sz="2500" dirty="0">
                <a:latin typeface="Helvetica" pitchFamily="2" charset="0"/>
              </a:rPr>
              <a:t>Sycophantic AI may manufacture consensus and support conspiracy theories [Ibrahim et al., 2025];</a:t>
            </a:r>
          </a:p>
          <a:p>
            <a:pPr marL="742950" lvl="1" indent="-285750">
              <a:spcAft>
                <a:spcPts val="600"/>
              </a:spcAft>
              <a:buFont typeface="Arial" panose="020B0604020202020204" pitchFamily="34" charset="0"/>
              <a:buChar char="•"/>
            </a:pPr>
            <a:r>
              <a:rPr lang="en-US" sz="2500" dirty="0">
                <a:latin typeface="Helvetica" pitchFamily="2" charset="0"/>
              </a:rPr>
              <a:t>Other potential pitfalls: double counting, treating all outlets as evidence, conflating concepts.</a:t>
            </a:r>
          </a:p>
        </p:txBody>
      </p:sp>
      <p:sp>
        <p:nvSpPr>
          <p:cNvPr id="24" name="Rounded Rectangle 23">
            <a:extLst>
              <a:ext uri="{FF2B5EF4-FFF2-40B4-BE49-F238E27FC236}">
                <a16:creationId xmlns:a16="http://schemas.microsoft.com/office/drawing/2014/main" id="{606C16E9-3154-E96F-2E94-095BE0A622CE}"/>
              </a:ext>
            </a:extLst>
          </p:cNvPr>
          <p:cNvSpPr/>
          <p:nvPr/>
        </p:nvSpPr>
        <p:spPr>
          <a:xfrm>
            <a:off x="1434235"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25" name="Rounded Rectangle 24">
            <a:extLst>
              <a:ext uri="{FF2B5EF4-FFF2-40B4-BE49-F238E27FC236}">
                <a16:creationId xmlns:a16="http://schemas.microsoft.com/office/drawing/2014/main" id="{7719BE1A-5B16-66B8-2E46-99DD6C1D1C5B}"/>
              </a:ext>
            </a:extLst>
          </p:cNvPr>
          <p:cNvSpPr/>
          <p:nvPr/>
        </p:nvSpPr>
        <p:spPr>
          <a:xfrm>
            <a:off x="383771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26" name="Rounded Rectangle 25">
            <a:extLst>
              <a:ext uri="{FF2B5EF4-FFF2-40B4-BE49-F238E27FC236}">
                <a16:creationId xmlns:a16="http://schemas.microsoft.com/office/drawing/2014/main" id="{E919D1F8-5216-B06B-E832-0401D33C3480}"/>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27" name="Rounded Rectangle 26">
            <a:extLst>
              <a:ext uri="{FF2B5EF4-FFF2-40B4-BE49-F238E27FC236}">
                <a16:creationId xmlns:a16="http://schemas.microsoft.com/office/drawing/2014/main" id="{00D2195F-941C-C521-97F0-FE0E1B109A77}"/>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28" name="Straight Arrow Connector 27">
            <a:extLst>
              <a:ext uri="{FF2B5EF4-FFF2-40B4-BE49-F238E27FC236}">
                <a16:creationId xmlns:a16="http://schemas.microsoft.com/office/drawing/2014/main" id="{4108E9CE-F947-40D7-C145-74698FB9F343}"/>
              </a:ext>
            </a:extLst>
          </p:cNvPr>
          <p:cNvCxnSpPr>
            <a:cxnSpLocks/>
            <a:stCxn id="24" idx="3"/>
            <a:endCxn id="25"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756CAC36-CA22-633C-1376-07B719623EC5}"/>
              </a:ext>
            </a:extLst>
          </p:cNvPr>
          <p:cNvCxnSpPr>
            <a:cxnSpLocks/>
            <a:stCxn id="25" idx="3"/>
            <a:endCxn id="26"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3F6BF608-6A55-1258-417F-DAF55DBAED5C}"/>
              </a:ext>
            </a:extLst>
          </p:cNvPr>
          <p:cNvCxnSpPr>
            <a:cxnSpLocks/>
            <a:stCxn id="26" idx="3"/>
            <a:endCxn id="27"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31" name="Picture 30">
            <a:extLst>
              <a:ext uri="{FF2B5EF4-FFF2-40B4-BE49-F238E27FC236}">
                <a16:creationId xmlns:a16="http://schemas.microsoft.com/office/drawing/2014/main" id="{6CFCA182-0F3E-3CA3-2A0D-65C9C5EA5C7D}"/>
              </a:ext>
            </a:extLst>
          </p:cNvPr>
          <p:cNvPicPr>
            <a:picLocks noChangeAspect="1"/>
          </p:cNvPicPr>
          <p:nvPr/>
        </p:nvPicPr>
        <p:blipFill>
          <a:blip r:embed="rId3"/>
          <a:stretch>
            <a:fillRect/>
          </a:stretch>
        </p:blipFill>
        <p:spPr>
          <a:xfrm>
            <a:off x="3164226" y="369210"/>
            <a:ext cx="5801492" cy="5987140"/>
          </a:xfrm>
          <a:prstGeom prst="rect">
            <a:avLst/>
          </a:prstGeom>
        </p:spPr>
      </p:pic>
    </p:spTree>
    <p:extLst>
      <p:ext uri="{BB962C8B-B14F-4D97-AF65-F5344CB8AC3E}">
        <p14:creationId xmlns:p14="http://schemas.microsoft.com/office/powerpoint/2010/main" val="235614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685C-3DB4-AE96-5810-9E9B998B36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B407C7-4647-2378-6D13-B3AE0B2E4628}"/>
              </a:ext>
            </a:extLst>
          </p:cNvPr>
          <p:cNvSpPr txBox="1"/>
          <p:nvPr/>
        </p:nvSpPr>
        <p:spPr>
          <a:xfrm>
            <a:off x="1665019" y="345858"/>
            <a:ext cx="8861962" cy="923330"/>
          </a:xfrm>
          <a:prstGeom prst="rect">
            <a:avLst/>
          </a:prstGeom>
          <a:noFill/>
        </p:spPr>
        <p:txBody>
          <a:bodyPr wrap="square" rtlCol="0">
            <a:spAutoFit/>
          </a:bodyPr>
          <a:lstStyle/>
          <a:p>
            <a:pPr algn="ctr"/>
            <a:r>
              <a:rPr lang="en-US" sz="5400" b="1" dirty="0">
                <a:solidFill>
                  <a:srgbClr val="C51130"/>
                </a:solidFill>
                <a:latin typeface="Palatino Linotype" panose="02040502050505030304" pitchFamily="18" charset="0"/>
              </a:rPr>
              <a:t>What could go wrong?</a:t>
            </a:r>
          </a:p>
        </p:txBody>
      </p:sp>
      <p:sp>
        <p:nvSpPr>
          <p:cNvPr id="7" name="Slide Number Placeholder 6">
            <a:extLst>
              <a:ext uri="{FF2B5EF4-FFF2-40B4-BE49-F238E27FC236}">
                <a16:creationId xmlns:a16="http://schemas.microsoft.com/office/drawing/2014/main" id="{8BEFB8A0-75A3-0B70-2204-66F0C7ABBDEF}"/>
              </a:ext>
            </a:extLst>
          </p:cNvPr>
          <p:cNvSpPr>
            <a:spLocks noGrp="1"/>
          </p:cNvSpPr>
          <p:nvPr>
            <p:ph type="sldNum" sz="quarter" idx="12"/>
          </p:nvPr>
        </p:nvSpPr>
        <p:spPr/>
        <p:txBody>
          <a:bodyPr/>
          <a:lstStyle/>
          <a:p>
            <a:fld id="{CC5D1E41-C2CA-0245-8B37-E56DCF546357}" type="slidenum">
              <a:rPr lang="en-US" smtClean="0"/>
              <a:t>9</a:t>
            </a:fld>
            <a:endParaRPr lang="en-US"/>
          </a:p>
        </p:txBody>
      </p:sp>
      <p:sp>
        <p:nvSpPr>
          <p:cNvPr id="3" name="TextBox 2">
            <a:extLst>
              <a:ext uri="{FF2B5EF4-FFF2-40B4-BE49-F238E27FC236}">
                <a16:creationId xmlns:a16="http://schemas.microsoft.com/office/drawing/2014/main" id="{EE7FCEA9-E304-8A07-1768-1CB1D867CE54}"/>
              </a:ext>
            </a:extLst>
          </p:cNvPr>
          <p:cNvSpPr txBox="1"/>
          <p:nvPr/>
        </p:nvSpPr>
        <p:spPr>
          <a:xfrm>
            <a:off x="581840" y="1399595"/>
            <a:ext cx="11305360"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latin typeface="Helvetica" pitchFamily="2" charset="0"/>
              </a:rPr>
              <a:t>Loss of diversity and epistemic monocultures:</a:t>
            </a:r>
          </a:p>
          <a:p>
            <a:pPr marL="742950" lvl="1" indent="-285750">
              <a:spcAft>
                <a:spcPts val="600"/>
              </a:spcAft>
              <a:buFont typeface="Arial" panose="020B0604020202020204" pitchFamily="34" charset="0"/>
              <a:buChar char="•"/>
            </a:pPr>
            <a:r>
              <a:rPr lang="en-US" sz="2800" dirty="0">
                <a:latin typeface="Helvetica" pitchFamily="2" charset="0"/>
              </a:rPr>
              <a:t>The ideas generated by LLMs are less diverse [Doshi et al., 2024]</a:t>
            </a:r>
          </a:p>
          <a:p>
            <a:pPr marL="742950" lvl="1" indent="-285750">
              <a:spcAft>
                <a:spcPts val="600"/>
              </a:spcAft>
              <a:buFont typeface="Arial" panose="020B0604020202020204" pitchFamily="34" charset="0"/>
              <a:buChar char="•"/>
            </a:pPr>
            <a:r>
              <a:rPr lang="en-US" sz="2800" dirty="0">
                <a:latin typeface="Helvetica" pitchFamily="2" charset="0"/>
              </a:rPr>
              <a:t>More people are working on and with AI, which reduces the diversity of ideas [Hao et al., 2025]</a:t>
            </a:r>
          </a:p>
          <a:p>
            <a:pPr marL="285750" indent="-285750">
              <a:spcAft>
                <a:spcPts val="600"/>
              </a:spcAft>
              <a:buFont typeface="Arial" panose="020B0604020202020204" pitchFamily="34" charset="0"/>
              <a:buChar char="•"/>
            </a:pPr>
            <a:r>
              <a:rPr lang="en-US" sz="2800" dirty="0">
                <a:latin typeface="Helvetica" pitchFamily="2" charset="0"/>
              </a:rPr>
              <a:t>Generated hypotheses are often unfalsifiable [Si et al., 2024]</a:t>
            </a:r>
          </a:p>
          <a:p>
            <a:pPr marL="285750" indent="-285750">
              <a:spcAft>
                <a:spcPts val="600"/>
              </a:spcAft>
              <a:buFont typeface="Arial" panose="020B0604020202020204" pitchFamily="34" charset="0"/>
              <a:buChar char="•"/>
            </a:pPr>
            <a:r>
              <a:rPr lang="en-US" sz="2800" dirty="0">
                <a:latin typeface="Helvetica" pitchFamily="2" charset="0"/>
              </a:rPr>
              <a:t>Unclear how novel the ideas can get:</a:t>
            </a:r>
          </a:p>
          <a:p>
            <a:pPr marL="742950" lvl="1" indent="-285750">
              <a:spcAft>
                <a:spcPts val="600"/>
              </a:spcAft>
              <a:buFont typeface="Arial" panose="020B0604020202020204" pitchFamily="34" charset="0"/>
              <a:buChar char="•"/>
            </a:pPr>
            <a:r>
              <a:rPr lang="en-US" sz="2800" dirty="0">
                <a:latin typeface="Helvetica" pitchFamily="2" charset="0"/>
              </a:rPr>
              <a:t>Is there a way to nudge systems towards more diverse outcomes?</a:t>
            </a:r>
          </a:p>
        </p:txBody>
      </p:sp>
      <p:sp>
        <p:nvSpPr>
          <p:cNvPr id="9" name="Rounded Rectangle 8">
            <a:extLst>
              <a:ext uri="{FF2B5EF4-FFF2-40B4-BE49-F238E27FC236}">
                <a16:creationId xmlns:a16="http://schemas.microsoft.com/office/drawing/2014/main" id="{898F1984-7362-B07B-09E9-53643EAEF1DE}"/>
              </a:ext>
            </a:extLst>
          </p:cNvPr>
          <p:cNvSpPr/>
          <p:nvPr/>
        </p:nvSpPr>
        <p:spPr>
          <a:xfrm>
            <a:off x="143423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Background review</a:t>
            </a:r>
          </a:p>
        </p:txBody>
      </p:sp>
      <p:sp>
        <p:nvSpPr>
          <p:cNvPr id="10" name="Rounded Rectangle 9">
            <a:extLst>
              <a:ext uri="{FF2B5EF4-FFF2-40B4-BE49-F238E27FC236}">
                <a16:creationId xmlns:a16="http://schemas.microsoft.com/office/drawing/2014/main" id="{00ADF1E3-D051-5172-E6FB-101DFAB100D2}"/>
              </a:ext>
            </a:extLst>
          </p:cNvPr>
          <p:cNvSpPr/>
          <p:nvPr/>
        </p:nvSpPr>
        <p:spPr>
          <a:xfrm>
            <a:off x="3837710" y="5974433"/>
            <a:ext cx="2051050" cy="7470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Hypothesis generation</a:t>
            </a:r>
          </a:p>
        </p:txBody>
      </p:sp>
      <p:sp>
        <p:nvSpPr>
          <p:cNvPr id="11" name="Rounded Rectangle 10">
            <a:extLst>
              <a:ext uri="{FF2B5EF4-FFF2-40B4-BE49-F238E27FC236}">
                <a16:creationId xmlns:a16="http://schemas.microsoft.com/office/drawing/2014/main" id="{E79F78F6-3B97-F85F-5BC4-8670CE3392B5}"/>
              </a:ext>
            </a:extLst>
          </p:cNvPr>
          <p:cNvSpPr/>
          <p:nvPr/>
        </p:nvSpPr>
        <p:spPr>
          <a:xfrm>
            <a:off x="6241185"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Experimentation</a:t>
            </a:r>
          </a:p>
        </p:txBody>
      </p:sp>
      <p:sp>
        <p:nvSpPr>
          <p:cNvPr id="12" name="Rounded Rectangle 11">
            <a:extLst>
              <a:ext uri="{FF2B5EF4-FFF2-40B4-BE49-F238E27FC236}">
                <a16:creationId xmlns:a16="http://schemas.microsoft.com/office/drawing/2014/main" id="{17209252-5F88-C6A0-BAF5-3AFE53E5FDDF}"/>
              </a:ext>
            </a:extLst>
          </p:cNvPr>
          <p:cNvSpPr/>
          <p:nvPr/>
        </p:nvSpPr>
        <p:spPr>
          <a:xfrm>
            <a:off x="8644660" y="5974433"/>
            <a:ext cx="2051050" cy="74704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itchFamily="2" charset="0"/>
              </a:rPr>
              <a:t>Publication</a:t>
            </a:r>
          </a:p>
        </p:txBody>
      </p:sp>
      <p:cxnSp>
        <p:nvCxnSpPr>
          <p:cNvPr id="15" name="Straight Arrow Connector 14">
            <a:extLst>
              <a:ext uri="{FF2B5EF4-FFF2-40B4-BE49-F238E27FC236}">
                <a16:creationId xmlns:a16="http://schemas.microsoft.com/office/drawing/2014/main" id="{7DC34EF5-474B-31D6-A13D-BFA97815DA48}"/>
              </a:ext>
            </a:extLst>
          </p:cNvPr>
          <p:cNvCxnSpPr>
            <a:cxnSpLocks/>
            <a:stCxn id="9" idx="3"/>
            <a:endCxn id="10" idx="1"/>
          </p:cNvCxnSpPr>
          <p:nvPr/>
        </p:nvCxnSpPr>
        <p:spPr>
          <a:xfrm>
            <a:off x="348528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30775FB6-C838-A2D3-F19C-FD4F69ED34B8}"/>
              </a:ext>
            </a:extLst>
          </p:cNvPr>
          <p:cNvCxnSpPr>
            <a:cxnSpLocks/>
            <a:stCxn id="10" idx="3"/>
            <a:endCxn id="11" idx="1"/>
          </p:cNvCxnSpPr>
          <p:nvPr/>
        </p:nvCxnSpPr>
        <p:spPr>
          <a:xfrm>
            <a:off x="5888760"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3EE93E0A-B7FD-7351-6DF4-7F34643B7AE8}"/>
              </a:ext>
            </a:extLst>
          </p:cNvPr>
          <p:cNvCxnSpPr>
            <a:cxnSpLocks/>
            <a:stCxn id="11" idx="3"/>
            <a:endCxn id="12" idx="1"/>
          </p:cNvCxnSpPr>
          <p:nvPr/>
        </p:nvCxnSpPr>
        <p:spPr>
          <a:xfrm>
            <a:off x="8292235" y="6347954"/>
            <a:ext cx="35242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36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6726</TotalTime>
  <Words>4131</Words>
  <Application>Microsoft Macintosh PowerPoint</Application>
  <PresentationFormat>Widescreen</PresentationFormat>
  <Paragraphs>558</Paragraphs>
  <Slides>68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Aptos</vt:lpstr>
      <vt:lpstr>Aptos Display</vt:lpstr>
      <vt:lpstr>Arial</vt:lpstr>
      <vt:lpstr>Cambria Math</vt:lpstr>
      <vt:lpstr>Helvetica</vt:lpstr>
      <vt:lpstr>Impact</vt:lpstr>
      <vt:lpstr>Palatino Linotype</vt:lpstr>
      <vt:lpstr>Times New Roman</vt:lpstr>
      <vt:lpstr>Office Theme</vt:lpstr>
      <vt:lpstr>AI in Scientific Research</vt:lpstr>
      <vt:lpstr>PowerPoint Presentation</vt:lpstr>
      <vt:lpstr>What Could Go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We Doing About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More Can We Do?</vt:lpstr>
      <vt:lpstr>PowerPoint Presentation</vt:lpstr>
      <vt:lpstr>PowerPoint Presentation</vt:lpstr>
      <vt:lpstr>PowerPoint Presentation</vt:lpstr>
      <vt:lpstr>PowerPoint Presentation</vt:lpstr>
      <vt:lpstr>PowerPoint Presentation</vt:lpstr>
      <vt:lpstr>Bibliography</vt:lpstr>
      <vt:lpstr>Bibliography</vt:lpstr>
      <vt:lpstr>Bibliography</vt:lpstr>
    </vt:vector>
  </TitlesOfParts>
  <Manager/>
  <Company>Carnegie Mellon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Scientific Research: What Could Go Wrong and How to Avoid It?</dc:title>
  <dc:subject>AI scientists</dc:subject>
  <dc:creator>Bálint Gyevnár</dc:creator>
  <cp:keywords>AI scientists, metascience</cp:keywords>
  <dc:description/>
  <cp:lastModifiedBy>Bálint Gyevnar</cp:lastModifiedBy>
  <cp:revision>23</cp:revision>
  <dcterms:created xsi:type="dcterms:W3CDTF">2026-06-21T01:46:43Z</dcterms:created>
  <dcterms:modified xsi:type="dcterms:W3CDTF">2026-07-14T12:44:02Z</dcterms:modified>
  <cp:category/>
</cp:coreProperties>
</file>